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7" r:id="rId2"/>
    <p:sldId id="305" r:id="rId3"/>
    <p:sldId id="306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307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308" r:id="rId39"/>
    <p:sldId id="310" r:id="rId40"/>
    <p:sldId id="318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0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342" autoAdjust="0"/>
    <p:restoredTop sz="86950" autoAdjust="0"/>
  </p:normalViewPr>
  <p:slideViewPr>
    <p:cSldViewPr snapToGrid="0">
      <p:cViewPr>
        <p:scale>
          <a:sx n="66" d="100"/>
          <a:sy n="66" d="100"/>
        </p:scale>
        <p:origin x="-2064" y="-8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CFD68-B448-421D-8765-5C0F7CBE4267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B7B94-A7ED-4D79-94B4-F8BCD101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5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r:Creative_Commons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creativecommons.org/licenses/by-sa/3.0/deed.fr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B7B94-A7ED-4D79-94B4-F8BCD101AB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43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5566-7EF0-41CC-95D5-E56AFD613F8A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88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5566-7EF0-41CC-95D5-E56AFD613F8A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88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74E1DE-D0F4-4C38-9946-350340E64A9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16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74E1DE-D0F4-4C38-9946-350340E64A9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29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dirty="0" smtClean="0">
                <a:ea typeface="ヒラギノ角ゴ Pro W3"/>
                <a:cs typeface="ヒラギノ角ゴ Pro W3"/>
              </a:rPr>
              <a:t>Container </a:t>
            </a:r>
            <a:r>
              <a:rPr lang="fr-FR" altLang="fr-FR" dirty="0" err="1" smtClean="0">
                <a:ea typeface="ヒラギノ角ゴ Pro W3"/>
                <a:cs typeface="ヒラギノ角ゴ Pro W3"/>
              </a:rPr>
              <a:t>ship</a:t>
            </a:r>
            <a:r>
              <a:rPr lang="fr-FR" altLang="fr-FR" dirty="0" smtClean="0">
                <a:ea typeface="ヒラギノ角ゴ Pro W3"/>
                <a:cs typeface="ヒラギノ角ゴ Pro W3"/>
              </a:rPr>
              <a:t> photo </a:t>
            </a:r>
            <a:r>
              <a:rPr lang="fr-FR" altLang="fr-FR" dirty="0" err="1" smtClean="0">
                <a:ea typeface="ヒラギノ角ゴ Pro W3"/>
                <a:cs typeface="ヒラギノ角ゴ Pro W3"/>
              </a:rPr>
              <a:t>from</a:t>
            </a:r>
            <a:r>
              <a:rPr lang="fr-FR" altLang="fr-FR" dirty="0" smtClean="0">
                <a:ea typeface="ヒラギノ角ゴ Pro W3"/>
                <a:cs typeface="ヒラギノ角ゴ Pro W3"/>
              </a:rPr>
              <a:t> </a:t>
            </a:r>
            <a:r>
              <a:rPr lang="fr-FR" altLang="fr-FR" dirty="0" err="1" smtClean="0">
                <a:ea typeface="ヒラギノ角ゴ Pro W3"/>
                <a:cs typeface="ヒラギノ角ゴ Pro W3"/>
              </a:rPr>
              <a:t>wikipedia</a:t>
            </a:r>
            <a:r>
              <a:rPr lang="fr-FR" altLang="fr-FR" dirty="0" smtClean="0">
                <a:ea typeface="ヒラギノ角ゴ Pro W3"/>
                <a:cs typeface="ヒラギノ角ゴ Pro W3"/>
              </a:rPr>
              <a:t> : http://fr.wikipedia.org/wiki/Fichier:CMA_CGM_Marco_Polo_arriving_Port_of_Hamburg_-_16._01._2014.jpg</a:t>
            </a:r>
          </a:p>
          <a:p>
            <a:r>
              <a:rPr lang="fr-FR" altLang="fr-FR" dirty="0" smtClean="0">
                <a:ea typeface="ヒラギノ角ゴ Pro W3"/>
                <a:cs typeface="ヒラギノ角ゴ Pro W3"/>
              </a:rPr>
              <a:t>Licence : </a:t>
            </a:r>
            <a:r>
              <a:rPr lang="fr-FR" altLang="fr-FR" dirty="0" err="1" smtClean="0">
                <a:ea typeface="ヒラギノ角ゴ Pro W3"/>
                <a:cs typeface="ヒラギノ角ゴ Pro W3"/>
                <a:hlinkClick r:id="rId3" tooltip="w:fr:Creative Commons"/>
              </a:rPr>
              <a:t>Creative</a:t>
            </a:r>
            <a:r>
              <a:rPr lang="fr-FR" altLang="fr-FR" dirty="0" smtClean="0">
                <a:ea typeface="ヒラギノ角ゴ Pro W3"/>
                <a:cs typeface="ヒラギノ角ゴ Pro W3"/>
                <a:hlinkClick r:id="rId3" tooltip="w:fr:Creative Commons"/>
              </a:rPr>
              <a:t> Commons</a:t>
            </a:r>
            <a:r>
              <a:rPr lang="fr-FR" altLang="fr-FR" dirty="0" smtClean="0">
                <a:ea typeface="ヒラギノ角ゴ Pro W3"/>
                <a:cs typeface="ヒラギノ角ゴ Pro W3"/>
              </a:rPr>
              <a:t> </a:t>
            </a:r>
            <a:r>
              <a:rPr lang="fr-FR" altLang="fr-FR" dirty="0" smtClean="0">
                <a:ea typeface="ヒラギノ角ゴ Pro W3"/>
                <a:cs typeface="ヒラギノ角ゴ Pro W3"/>
                <a:hlinkClick r:id="rId4"/>
              </a:rPr>
              <a:t>paternité – partage à l’identique 3.0 (non transposée)</a:t>
            </a:r>
            <a:endParaRPr lang="fr-FR" altLang="fr-FR" dirty="0" smtClean="0">
              <a:ea typeface="ヒラギノ角ゴ Pro W3"/>
              <a:cs typeface="ヒラギノ角ゴ Pro W3"/>
            </a:endParaRPr>
          </a:p>
        </p:txBody>
      </p:sp>
      <p:sp>
        <p:nvSpPr>
          <p:cNvPr id="4096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fld id="{A1DC5A7E-36AA-4F19-8D9D-F2A2B31B46CD}" type="slidenum">
              <a:rPr lang="en-US" altLang="fr-FR" smtClean="0"/>
              <a:pPr eaLnBrk="1" hangingPunct="1"/>
              <a:t>20</a:t>
            </a:fld>
            <a:endParaRPr lang="en-US" alt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obj_Acquisition_uuid_xml</a:t>
            </a:r>
            <a:r>
              <a:rPr lang="en-US" dirty="0" smtClean="0"/>
              <a:t>:  This XML describe the whole data set including parameters of Acquisition; Raw Data; Custom Data; Calibration</a:t>
            </a:r>
            <a:r>
              <a:rPr lang="en-US" baseline="0" dirty="0" smtClean="0"/>
              <a:t> and Processed Data, as well as their external references (if any)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42892-90BA-41F9-88FE-49E4FDCA32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91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B7B94-A7ED-4D79-94B4-F8BCD101AB7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37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B7B94-A7ED-4D79-94B4-F8BCD101AB7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95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787401"/>
            <a:ext cx="8534400" cy="2813052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35400"/>
            <a:ext cx="9347200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129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" y="6528658"/>
            <a:ext cx="1360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© 2016 Energistics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16236" y="6530576"/>
            <a:ext cx="456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E3E52F-B912-4348-AFEA-4DA9D72D9846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69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6528658"/>
            <a:ext cx="1360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© 2016 Energistics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16236" y="6530576"/>
            <a:ext cx="456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E3E52F-B912-4348-AFEA-4DA9D72D9846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43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3200" y="6661150"/>
            <a:ext cx="1320800" cy="196850"/>
          </a:xfrm>
          <a:prstGeom prst="rect">
            <a:avLst/>
          </a:prstGeom>
        </p:spPr>
        <p:txBody>
          <a:bodyPr/>
          <a:lstStyle/>
          <a:p>
            <a:fld id="{C44E6E31-E425-4D58-86FD-05116893D0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0" y="6340476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3B5EE07-DDFE-4D17-BFC7-025272F414C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6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>
            <a:spLocks noChangeArrowheads="1"/>
          </p:cNvSpPr>
          <p:nvPr userDrawn="1"/>
        </p:nvSpPr>
        <p:spPr bwMode="auto">
          <a:xfrm>
            <a:off x="5615947" y="6597932"/>
            <a:ext cx="9652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45700D96-BC2D-4C25-A11F-23946D93F087}" type="slidenum">
              <a:rPr lang="en-GB" sz="800" smtClean="0">
                <a:solidFill>
                  <a:schemeClr val="bg1">
                    <a:lumMod val="50000"/>
                  </a:schemeClr>
                </a:solidFill>
              </a:rPr>
              <a:pPr algn="ctr" eaLnBrk="1" hangingPunct="1"/>
              <a:t>‹#›</a:t>
            </a:fld>
            <a:endParaRPr lang="en-GB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67" y="274638"/>
            <a:ext cx="11345333" cy="512762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1C174A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267" y="1371600"/>
            <a:ext cx="11345333" cy="4793704"/>
          </a:xfrm>
          <a:prstGeom prst="rect">
            <a:avLst/>
          </a:prstGeo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sz="2400">
                <a:solidFill>
                  <a:srgbClr val="1C174A"/>
                </a:solidFill>
              </a:defRPr>
            </a:lvl1pPr>
            <a:lvl2pPr>
              <a:buClr>
                <a:schemeClr val="bg1">
                  <a:lumMod val="50000"/>
                </a:schemeClr>
              </a:buClr>
              <a:defRPr sz="2000">
                <a:solidFill>
                  <a:srgbClr val="1C174A"/>
                </a:solidFill>
              </a:defRPr>
            </a:lvl2pPr>
            <a:lvl3pPr>
              <a:buClr>
                <a:schemeClr val="bg1">
                  <a:lumMod val="50000"/>
                </a:schemeClr>
              </a:buClr>
              <a:defRPr sz="1800">
                <a:solidFill>
                  <a:srgbClr val="1C174A"/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 sz="1400">
                <a:solidFill>
                  <a:srgbClr val="1C174A"/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 sz="1200">
                <a:solidFill>
                  <a:srgbClr val="1C174A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40267" y="900460"/>
            <a:ext cx="11345333" cy="368300"/>
          </a:xfrm>
          <a:prstGeom prst="rect">
            <a:avLst/>
          </a:prstGeom>
        </p:spPr>
        <p:txBody>
          <a:bodyPr vert="horz"/>
          <a:lstStyle>
            <a:lvl1pPr>
              <a:buNone/>
              <a:defRPr sz="1800" b="1" i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2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787401"/>
            <a:ext cx="8534400" cy="2813052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35400"/>
            <a:ext cx="9347200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6528658"/>
            <a:ext cx="1360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© 2016 Energistics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16236" y="6530576"/>
            <a:ext cx="456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E3E52F-B912-4348-AFEA-4DA9D72D9846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9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787401"/>
            <a:ext cx="8534400" cy="2813052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35400"/>
            <a:ext cx="9347200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6528658"/>
            <a:ext cx="1360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© 2016 Energistics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16236" y="6530576"/>
            <a:ext cx="456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E3E52F-B912-4348-AFEA-4DA9D72D9846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743200" y="6578600"/>
            <a:ext cx="6400800" cy="203200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dirty="0" smtClean="0"/>
              <a:t>Click to add filename</a:t>
            </a:r>
          </a:p>
        </p:txBody>
      </p:sp>
    </p:spTree>
    <p:extLst>
      <p:ext uri="{BB962C8B-B14F-4D97-AF65-F5344CB8AC3E}">
        <p14:creationId xmlns:p14="http://schemas.microsoft.com/office/powerpoint/2010/main" val="2242380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09600" y="1397000"/>
            <a:ext cx="109728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6528658"/>
            <a:ext cx="1360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© 2016 Energistics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16236" y="6530576"/>
            <a:ext cx="456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E3E52F-B912-4348-AFEA-4DA9D72D9846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e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600" y="1397000"/>
            <a:ext cx="10972800" cy="4572000"/>
          </a:xfrm>
        </p:spPr>
        <p:txBody>
          <a:bodyPr/>
          <a:lstStyle>
            <a:lvl1pPr marL="685783" indent="-685783">
              <a:buFont typeface="+mj-lt"/>
              <a:buAutoNum type="arabicPeriod"/>
              <a:defRPr/>
            </a:lvl1pPr>
            <a:lvl2pPr marL="1295368" indent="-685783">
              <a:buFont typeface="+mj-lt"/>
              <a:buAutoNum type="alphaUcPeriod"/>
              <a:defRPr/>
            </a:lvl2pPr>
            <a:lvl3pPr marL="1828754" indent="-609585">
              <a:buFont typeface="+mj-lt"/>
              <a:buAutoNum type="romanLcPeriod"/>
              <a:defRPr/>
            </a:lvl3pPr>
            <a:lvl4pPr marL="2438339" indent="-609585">
              <a:buFont typeface="+mj-lt"/>
              <a:buAutoNum type="alphaLcPeriod"/>
              <a:defRPr/>
            </a:lvl4pPr>
            <a:lvl5pPr marL="3047924" indent="-609585">
              <a:buFont typeface="+mj-lt"/>
              <a:buAutoNum type="arabicParenR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" y="6528658"/>
            <a:ext cx="1360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© 2016 Energistics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16236" y="6530576"/>
            <a:ext cx="456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E3E52F-B912-4348-AFEA-4DA9D72D9846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554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97000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97000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6528658"/>
            <a:ext cx="1360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© 2016 Energistics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16236" y="6530576"/>
            <a:ext cx="456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E3E52F-B912-4348-AFEA-4DA9D72D9846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747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7000"/>
            <a:ext cx="5386917" cy="639763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36762"/>
            <a:ext cx="5386917" cy="393223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397000"/>
            <a:ext cx="5389033" cy="639763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036762"/>
            <a:ext cx="5389033" cy="393223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" y="6528658"/>
            <a:ext cx="1360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© 2016 Energistics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16236" y="6530576"/>
            <a:ext cx="456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E3E52F-B912-4348-AFEA-4DA9D72D9846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53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rrow text +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600" y="1397000"/>
            <a:ext cx="4572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080000" y="1397000"/>
            <a:ext cx="7010400" cy="457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6528658"/>
            <a:ext cx="1360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© 2016 Energistics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16236" y="6530576"/>
            <a:ext cx="456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E3E52F-B912-4348-AFEA-4DA9D72D9846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79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-bullete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" y="6528658"/>
            <a:ext cx="1360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© 2016 Energistics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16236" y="6530576"/>
            <a:ext cx="456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E3E52F-B912-4348-AFEA-4DA9D72D9846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600" y="1397000"/>
            <a:ext cx="10972800" cy="4572000"/>
          </a:xfrm>
        </p:spPr>
        <p:txBody>
          <a:bodyPr/>
          <a:lstStyle>
            <a:lvl1pPr marL="0" indent="0">
              <a:buNone/>
              <a:defRPr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1487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7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46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iming>
    <p:tnLst>
      <p:par>
        <p:cTn id="1" dur="indefinite" restart="never" nodeType="tmRoot"/>
      </p:par>
    </p:tnLst>
  </p:timing>
  <p:txStyles>
    <p:titleStyle>
      <a:lvl1pPr algn="l" defTabSz="1219170" rtl="0" eaLnBrk="1" latinLnBrk="0" hangingPunct="1">
        <a:spcBef>
          <a:spcPct val="0"/>
        </a:spcBef>
        <a:buNone/>
        <a:defRPr sz="48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lnSpc>
          <a:spcPct val="80000"/>
        </a:lnSpc>
        <a:spcBef>
          <a:spcPts val="600"/>
        </a:spcBef>
        <a:spcAft>
          <a:spcPts val="600"/>
        </a:spcAft>
        <a:buFont typeface="Calibri" panose="020F0502020204030204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860425" indent="-250825" algn="l" defTabSz="121917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435100" indent="-215900" algn="l" defTabSz="1219170" rtl="0" eaLnBrk="1" latinLnBrk="0" hangingPunct="1"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2063750" indent="-234950" algn="l" defTabSz="1219170" rtl="0" eaLnBrk="1" latinLnBrk="0" hangingPunct="1">
        <a:spcBef>
          <a:spcPts val="0"/>
        </a:spcBef>
        <a:spcAft>
          <a:spcPts val="600"/>
        </a:spcAft>
        <a:buFont typeface="Courier New" panose="02070309020205020404" pitchFamily="49" charset="0"/>
        <a:buChar char="o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638425" indent="-200025" algn="l" defTabSz="121917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236" y="931239"/>
            <a:ext cx="8534400" cy="2813052"/>
          </a:xfrm>
        </p:spPr>
        <p:txBody>
          <a:bodyPr/>
          <a:lstStyle/>
          <a:p>
            <a:r>
              <a:rPr lang="en-US" dirty="0" smtClean="0"/>
              <a:t>PRODML </a:t>
            </a:r>
            <a:br>
              <a:rPr lang="en-US" dirty="0" smtClean="0"/>
            </a:br>
            <a:r>
              <a:rPr lang="en-US" dirty="0" smtClean="0"/>
              <a:t>Distributed Acoustic Sensing (DAS)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154" y="3958689"/>
            <a:ext cx="9347200" cy="1752600"/>
          </a:xfrm>
        </p:spPr>
        <p:txBody>
          <a:bodyPr/>
          <a:lstStyle/>
          <a:p>
            <a:r>
              <a:rPr lang="en-US" dirty="0" smtClean="0"/>
              <a:t>Worked Example Tutorial (v1)</a:t>
            </a:r>
          </a:p>
          <a:p>
            <a:r>
              <a:rPr lang="en-US" dirty="0" smtClean="0"/>
              <a:t>For PRODML v2.0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26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solidFill>
                  <a:schemeClr val="tx1"/>
                </a:solidFill>
              </a:rPr>
              <a:t>Distributed Acoustic Sensing (DAS)</a:t>
            </a:r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1" y="1505471"/>
            <a:ext cx="5486015" cy="4525963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chemeClr val="tx1"/>
                </a:solidFill>
              </a:rPr>
              <a:t>How does it </a:t>
            </a:r>
            <a:r>
              <a:rPr lang="en-GB" dirty="0" smtClean="0">
                <a:solidFill>
                  <a:schemeClr val="tx1"/>
                </a:solidFill>
              </a:rPr>
              <a:t>work (1)</a:t>
            </a:r>
            <a:endParaRPr lang="en-GB" dirty="0">
              <a:solidFill>
                <a:schemeClr val="tx1"/>
              </a:solidFill>
            </a:endParaRPr>
          </a:p>
          <a:p>
            <a:pPr algn="r"/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47995" y="1371601"/>
            <a:ext cx="5737605" cy="479370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numCol="1"/>
          <a:lstStyle>
            <a:lvl1pPr marL="342900" indent="-342900" eaLnBrk="0" hangingPunct="0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charset="0"/>
              <a:buChar char="•"/>
              <a:defRPr sz="18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charset="0"/>
              <a:buChar char="–"/>
              <a:defRPr sz="2000">
                <a:solidFill>
                  <a:srgbClr val="1C174A"/>
                </a:solidFill>
                <a:latin typeface="+mn-lt"/>
                <a:ea typeface="ＭＳ Ｐゴシック" pitchFamily="-107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charset="0"/>
              <a:buChar char="•"/>
              <a:defRPr sz="1800">
                <a:solidFill>
                  <a:srgbClr val="1C174A"/>
                </a:solidFill>
                <a:latin typeface="+mn-lt"/>
                <a:ea typeface="ＭＳ Ｐゴシック" pitchFamily="-107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charset="0"/>
              <a:buChar char="–"/>
              <a:defRPr sz="1400">
                <a:solidFill>
                  <a:srgbClr val="1C174A"/>
                </a:solidFill>
                <a:latin typeface="+mn-lt"/>
                <a:ea typeface="ＭＳ Ｐゴシック" pitchFamily="-107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charset="0"/>
              <a:buChar char="»"/>
              <a:defRPr sz="1200">
                <a:solidFill>
                  <a:srgbClr val="1C174A"/>
                </a:solidFill>
                <a:latin typeface="+mn-lt"/>
                <a:ea typeface="ＭＳ Ｐゴシック" pitchFamily="-107" charset="-128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en-GB" sz="2000" dirty="0">
                <a:solidFill>
                  <a:srgbClr val="000000"/>
                </a:solidFill>
              </a:rPr>
              <a:t>Coherent OTDR</a:t>
            </a:r>
          </a:p>
          <a:p>
            <a:pPr lvl="1"/>
            <a:r>
              <a:rPr lang="en-GB" sz="1800" dirty="0">
                <a:solidFill>
                  <a:srgbClr val="000000"/>
                </a:solidFill>
              </a:rPr>
              <a:t>Coherent pulse propagates along the </a:t>
            </a:r>
            <a:r>
              <a:rPr lang="en-GB" sz="1800" dirty="0" smtClean="0">
                <a:solidFill>
                  <a:srgbClr val="000000"/>
                </a:solidFill>
              </a:rPr>
              <a:t>fiber</a:t>
            </a:r>
            <a:endParaRPr lang="en-GB" sz="1800" dirty="0">
              <a:solidFill>
                <a:srgbClr val="000000"/>
              </a:solidFill>
            </a:endParaRPr>
          </a:p>
          <a:p>
            <a:pPr lvl="1"/>
            <a:r>
              <a:rPr lang="en-GB" sz="1800" dirty="0">
                <a:solidFill>
                  <a:srgbClr val="000000"/>
                </a:solidFill>
              </a:rPr>
              <a:t>Tiny density fluctuations frozen into </a:t>
            </a:r>
            <a:r>
              <a:rPr lang="en-GB" sz="1800" dirty="0" smtClean="0">
                <a:solidFill>
                  <a:srgbClr val="000000"/>
                </a:solidFill>
              </a:rPr>
              <a:t>fiber </a:t>
            </a:r>
            <a:r>
              <a:rPr lang="en-GB" sz="1800" dirty="0">
                <a:solidFill>
                  <a:srgbClr val="000000"/>
                </a:solidFill>
              </a:rPr>
              <a:t>during manufacture → act as scatter sites</a:t>
            </a:r>
          </a:p>
          <a:p>
            <a:pPr lvl="1"/>
            <a:r>
              <a:rPr lang="en-GB" sz="1800" dirty="0">
                <a:solidFill>
                  <a:srgbClr val="000000"/>
                </a:solidFill>
              </a:rPr>
              <a:t>Scattered light is captured and travels back toward detector</a:t>
            </a:r>
          </a:p>
          <a:p>
            <a:pPr lvl="1"/>
            <a:r>
              <a:rPr lang="en-GB" sz="1800" dirty="0">
                <a:solidFill>
                  <a:srgbClr val="000000"/>
                </a:solidFill>
              </a:rPr>
              <a:t>Detection time directly maps to location</a:t>
            </a:r>
          </a:p>
          <a:p>
            <a:pPr lvl="1"/>
            <a:r>
              <a:rPr lang="en-GB" sz="1800" dirty="0">
                <a:solidFill>
                  <a:srgbClr val="000000"/>
                </a:solidFill>
              </a:rPr>
              <a:t>Detected intensity is a function of the local properties of the waveguide</a:t>
            </a:r>
          </a:p>
        </p:txBody>
      </p:sp>
    </p:spTree>
    <p:extLst>
      <p:ext uri="{BB962C8B-B14F-4D97-AF65-F5344CB8AC3E}">
        <p14:creationId xmlns:p14="http://schemas.microsoft.com/office/powerpoint/2010/main" val="352442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solidFill>
                  <a:schemeClr val="tx1"/>
                </a:solidFill>
              </a:rPr>
              <a:t>“Still” of Back Scattering</a:t>
            </a:r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115" y="1371600"/>
            <a:ext cx="6993637" cy="4794250"/>
          </a:xfrm>
        </p:spPr>
      </p:pic>
    </p:spTree>
    <p:extLst>
      <p:ext uri="{BB962C8B-B14F-4D97-AF65-F5344CB8AC3E}">
        <p14:creationId xmlns:p14="http://schemas.microsoft.com/office/powerpoint/2010/main" val="332230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</a:rPr>
              <a:t>Distributed Acoustic Sensing (DAS)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How does it </a:t>
            </a:r>
            <a:r>
              <a:rPr lang="en-US" dirty="0" smtClean="0">
                <a:solidFill>
                  <a:schemeClr val="tx1"/>
                </a:solidFill>
              </a:rPr>
              <a:t>work (2)</a:t>
            </a:r>
            <a:endParaRPr lang="en-US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9990" y="1531587"/>
            <a:ext cx="5808645" cy="3376888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numCol="1"/>
          <a:lstStyle>
            <a:defPPr>
              <a:defRPr lang="en-US"/>
            </a:defPPr>
            <a:lvl1pPr marL="342900" indent="-342900" eaLnBrk="0" hangingPunct="0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charset="0"/>
              <a:buChar char="•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lvl="1" indent="-285750" eaLnBrk="0" hangingPunct="0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charset="0"/>
              <a:buChar char="–"/>
              <a:defRPr sz="18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charset="0"/>
              <a:buChar char="•"/>
              <a:defRPr sz="1800">
                <a:solidFill>
                  <a:srgbClr val="1C174A"/>
                </a:solidFill>
                <a:latin typeface="+mn-lt"/>
                <a:ea typeface="ＭＳ Ｐゴシック" pitchFamily="-107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charset="0"/>
              <a:buChar char="–"/>
              <a:defRPr sz="1400">
                <a:solidFill>
                  <a:srgbClr val="1C174A"/>
                </a:solidFill>
                <a:latin typeface="+mn-lt"/>
                <a:ea typeface="ＭＳ Ｐゴシック" pitchFamily="-107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 charset="0"/>
              <a:buChar char="»"/>
              <a:defRPr sz="1200">
                <a:solidFill>
                  <a:srgbClr val="1C174A"/>
                </a:solidFill>
                <a:latin typeface="+mn-lt"/>
                <a:ea typeface="ＭＳ Ｐゴシック" pitchFamily="-107" charset="-128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Coherent scatter </a:t>
            </a:r>
            <a:r>
              <a:rPr lang="en-GB" dirty="0">
                <a:solidFill>
                  <a:srgbClr val="000000"/>
                </a:solidFill>
              </a:rPr>
              <a:t>pattern remains constant on successive pings</a:t>
            </a:r>
          </a:p>
          <a:p>
            <a:r>
              <a:rPr lang="en-GB" dirty="0">
                <a:solidFill>
                  <a:srgbClr val="000000"/>
                </a:solidFill>
              </a:rPr>
              <a:t>Vibration from an 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acoustic</a:t>
            </a:r>
            <a:r>
              <a:rPr lang="en-GB" dirty="0"/>
              <a:t> </a:t>
            </a:r>
            <a:r>
              <a:rPr lang="en-GB" dirty="0">
                <a:solidFill>
                  <a:srgbClr val="000000"/>
                </a:solidFill>
              </a:rPr>
              <a:t>source</a:t>
            </a:r>
            <a:r>
              <a:rPr lang="en-GB" dirty="0"/>
              <a:t> 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modulates</a:t>
            </a:r>
            <a:r>
              <a:rPr lang="en-GB" dirty="0"/>
              <a:t> </a:t>
            </a:r>
            <a:r>
              <a:rPr lang="en-GB" dirty="0">
                <a:solidFill>
                  <a:srgbClr val="000000"/>
                </a:solidFill>
              </a:rPr>
              <a:t>the fiber and hence the scatter pattern</a:t>
            </a:r>
          </a:p>
          <a:p>
            <a:r>
              <a:rPr lang="en-GB" dirty="0">
                <a:solidFill>
                  <a:srgbClr val="000000"/>
                </a:solidFill>
              </a:rPr>
              <a:t>A history of the nature of acoustic source as a function of position may be determined</a:t>
            </a:r>
          </a:p>
        </p:txBody>
      </p:sp>
      <p:pic>
        <p:nvPicPr>
          <p:cNvPr id="9" name="Picture 2" descr="S:\Temp\For Stu\Pings_Stu2.gif"/>
          <p:cNvPicPr>
            <a:picLocks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382" y="1527991"/>
            <a:ext cx="5328591" cy="439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21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</a:rPr>
              <a:t>“Still” of </a:t>
            </a:r>
            <a:r>
              <a:rPr lang="en-GB" sz="3600" dirty="0" smtClean="0">
                <a:solidFill>
                  <a:schemeClr val="tx1"/>
                </a:solidFill>
              </a:rPr>
              <a:t>Scattering Influenced by Sound</a:t>
            </a:r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42" y="1371600"/>
            <a:ext cx="6995383" cy="4794250"/>
          </a:xfrm>
        </p:spPr>
      </p:pic>
    </p:spTree>
    <p:extLst>
      <p:ext uri="{BB962C8B-B14F-4D97-AF65-F5344CB8AC3E}">
        <p14:creationId xmlns:p14="http://schemas.microsoft.com/office/powerpoint/2010/main" val="72341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DAS Data Model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594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6819" y="0"/>
            <a:ext cx="11067800" cy="994122"/>
          </a:xfrm>
        </p:spPr>
        <p:txBody>
          <a:bodyPr>
            <a:normAutofit/>
          </a:bodyPr>
          <a:lstStyle/>
          <a:p>
            <a:r>
              <a:rPr lang="en-GB" sz="3600" dirty="0" smtClean="0"/>
              <a:t>DAS Conceptual Model for Raw and Processed Arrays</a:t>
            </a:r>
            <a:endParaRPr lang="en-GB" sz="3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04" y="1351941"/>
            <a:ext cx="8434887" cy="539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56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14400"/>
            <a:ext cx="12192000" cy="5943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6819" y="0"/>
            <a:ext cx="11067800" cy="994122"/>
          </a:xfrm>
        </p:spPr>
        <p:txBody>
          <a:bodyPr>
            <a:normAutofit/>
          </a:bodyPr>
          <a:lstStyle/>
          <a:p>
            <a:r>
              <a:rPr lang="en-GB" sz="3600" dirty="0" smtClean="0"/>
              <a:t>DAS Possible HDF5 Array Configurations (1/2)</a:t>
            </a:r>
            <a:endParaRPr lang="en-GB" sz="3600" dirty="0"/>
          </a:p>
        </p:txBody>
      </p:sp>
      <p:sp>
        <p:nvSpPr>
          <p:cNvPr id="81" name="Title 3"/>
          <p:cNvSpPr txBox="1">
            <a:spLocks/>
          </p:cNvSpPr>
          <p:nvPr/>
        </p:nvSpPr>
        <p:spPr>
          <a:xfrm>
            <a:off x="9456651" y="908720"/>
            <a:ext cx="2496000" cy="64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Hybrid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552384" y="1743771"/>
            <a:ext cx="73770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File 1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873037" y="1743771"/>
            <a:ext cx="73770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File 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9787668" y="2247827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9787669" y="5101047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9787668" y="3687987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9787668" y="2783821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787668" y="4236951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787669" y="5677111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9787668" y="6253175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1131817" y="2247827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1131817" y="2783821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99" name="Title 3"/>
          <p:cNvSpPr txBox="1">
            <a:spLocks/>
          </p:cNvSpPr>
          <p:nvPr/>
        </p:nvSpPr>
        <p:spPr>
          <a:xfrm>
            <a:off x="3311968" y="908720"/>
            <a:ext cx="2496000" cy="64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Processed separate file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119670" y="1743771"/>
            <a:ext cx="86594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File 1..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016387" y="1743771"/>
            <a:ext cx="100059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File n+1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450964" y="2247827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179157" y="5101047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5179156" y="3687987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450964" y="2783821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179156" y="4236951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179157" y="5677111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179156" y="6253175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109" name="Title 3"/>
          <p:cNvSpPr txBox="1">
            <a:spLocks/>
          </p:cNvSpPr>
          <p:nvPr/>
        </p:nvSpPr>
        <p:spPr>
          <a:xfrm>
            <a:off x="6384309" y="908720"/>
            <a:ext cx="2496000" cy="64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Processed with own raw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6480043" y="1743771"/>
            <a:ext cx="73770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File 1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7800696" y="1743771"/>
            <a:ext cx="73770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File 2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715327" y="2247827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715328" y="5101047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715327" y="3687987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715327" y="2783821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715327" y="4236951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715328" y="5677111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715327" y="6253175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8026097" y="2247827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8026097" y="2783821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964037" y="1743771"/>
            <a:ext cx="74251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File n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4199320" y="2247827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4199320" y="2783821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8026097" y="5130092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8026097" y="3717032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8026097" y="4265996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8026097" y="5706156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8026097" y="6282220"/>
            <a:ext cx="5328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cxnSp>
        <p:nvCxnSpPr>
          <p:cNvPr id="129" name="Straight Arrow Connector 128"/>
          <p:cNvCxnSpPr>
            <a:stCxn id="114" idx="0"/>
            <a:endCxn id="115" idx="2"/>
          </p:cNvCxnSpPr>
          <p:nvPr/>
        </p:nvCxnSpPr>
        <p:spPr>
          <a:xfrm flipV="1">
            <a:off x="6981727" y="3183931"/>
            <a:ext cx="0" cy="504056"/>
          </a:xfrm>
          <a:prstGeom prst="straightConnector1">
            <a:avLst/>
          </a:prstGeom>
          <a:noFill/>
          <a:ln w="12700" cap="flat" cmpd="sng" algn="ctr">
            <a:noFill/>
            <a:prstDash val="dash"/>
            <a:tailEnd type="arrow"/>
          </a:ln>
          <a:effectLst/>
        </p:spPr>
      </p:cxnSp>
      <p:cxnSp>
        <p:nvCxnSpPr>
          <p:cNvPr id="130" name="Straight Arrow Connector 129"/>
          <p:cNvCxnSpPr>
            <a:stCxn id="125" idx="0"/>
            <a:endCxn id="120" idx="2"/>
          </p:cNvCxnSpPr>
          <p:nvPr/>
        </p:nvCxnSpPr>
        <p:spPr>
          <a:xfrm flipV="1">
            <a:off x="8292497" y="3183932"/>
            <a:ext cx="0" cy="533101"/>
          </a:xfrm>
          <a:prstGeom prst="straightConnector1">
            <a:avLst/>
          </a:prstGeom>
          <a:noFill/>
          <a:ln w="12700" cap="flat" cmpd="sng" algn="ctr">
            <a:noFill/>
            <a:prstDash val="dash"/>
            <a:tailEnd type="arrow"/>
          </a:ln>
          <a:effectLst/>
        </p:spPr>
      </p:cxnSp>
      <p:cxnSp>
        <p:nvCxnSpPr>
          <p:cNvPr id="131" name="Straight Arrow Connector 130"/>
          <p:cNvCxnSpPr>
            <a:stCxn id="92" idx="0"/>
            <a:endCxn id="93" idx="2"/>
          </p:cNvCxnSpPr>
          <p:nvPr/>
        </p:nvCxnSpPr>
        <p:spPr>
          <a:xfrm flipV="1">
            <a:off x="10054068" y="3183931"/>
            <a:ext cx="0" cy="504056"/>
          </a:xfrm>
          <a:prstGeom prst="straightConnector1">
            <a:avLst/>
          </a:prstGeom>
          <a:noFill/>
          <a:ln w="12700" cap="flat" cmpd="sng" algn="ctr">
            <a:noFill/>
            <a:prstDash val="dash"/>
            <a:tailEnd type="arrow"/>
          </a:ln>
          <a:effectLst/>
        </p:spPr>
      </p:cxnSp>
      <p:cxnSp>
        <p:nvCxnSpPr>
          <p:cNvPr id="132" name="Straight Arrow Connector 131"/>
          <p:cNvCxnSpPr>
            <a:stCxn id="92" idx="0"/>
            <a:endCxn id="98" idx="2"/>
          </p:cNvCxnSpPr>
          <p:nvPr/>
        </p:nvCxnSpPr>
        <p:spPr>
          <a:xfrm flipV="1">
            <a:off x="10054068" y="3183931"/>
            <a:ext cx="1344149" cy="504056"/>
          </a:xfrm>
          <a:prstGeom prst="straightConnector1">
            <a:avLst/>
          </a:prstGeom>
          <a:noFill/>
          <a:ln w="12700" cap="flat" cmpd="sng" algn="ctr">
            <a:noFill/>
            <a:prstDash val="dash"/>
            <a:tailEnd type="arrow"/>
          </a:ln>
          <a:effectLst/>
        </p:spPr>
      </p:cxnSp>
      <p:cxnSp>
        <p:nvCxnSpPr>
          <p:cNvPr id="133" name="Straight Arrow Connector 132"/>
          <p:cNvCxnSpPr>
            <a:stCxn id="104" idx="0"/>
            <a:endCxn id="105" idx="2"/>
          </p:cNvCxnSpPr>
          <p:nvPr/>
        </p:nvCxnSpPr>
        <p:spPr>
          <a:xfrm flipH="1" flipV="1">
            <a:off x="3717364" y="3183931"/>
            <a:ext cx="1728192" cy="504056"/>
          </a:xfrm>
          <a:prstGeom prst="straightConnector1">
            <a:avLst/>
          </a:prstGeom>
          <a:noFill/>
          <a:ln w="12700" cap="flat" cmpd="sng" algn="ctr">
            <a:noFill/>
            <a:prstDash val="dash"/>
            <a:tailEnd type="arrow"/>
          </a:ln>
          <a:effectLst/>
        </p:spPr>
      </p:cxnSp>
      <p:cxnSp>
        <p:nvCxnSpPr>
          <p:cNvPr id="134" name="Straight Arrow Connector 133"/>
          <p:cNvCxnSpPr>
            <a:stCxn id="104" idx="0"/>
            <a:endCxn id="123" idx="2"/>
          </p:cNvCxnSpPr>
          <p:nvPr/>
        </p:nvCxnSpPr>
        <p:spPr>
          <a:xfrm flipH="1" flipV="1">
            <a:off x="4465721" y="3183931"/>
            <a:ext cx="979836" cy="504056"/>
          </a:xfrm>
          <a:prstGeom prst="straightConnector1">
            <a:avLst/>
          </a:prstGeom>
          <a:noFill/>
          <a:ln w="12700" cap="flat" cmpd="sng" algn="ctr">
            <a:noFill/>
            <a:prstDash val="dash"/>
            <a:tailEnd type="arrow"/>
          </a:ln>
          <a:effectLst/>
        </p:spPr>
      </p:cxnSp>
      <p:grpSp>
        <p:nvGrpSpPr>
          <p:cNvPr id="135" name="Group 134"/>
          <p:cNvGrpSpPr/>
          <p:nvPr/>
        </p:nvGrpSpPr>
        <p:grpSpPr>
          <a:xfrm>
            <a:off x="239349" y="908721"/>
            <a:ext cx="2496000" cy="5731595"/>
            <a:chOff x="4791750" y="924795"/>
            <a:chExt cx="1872000" cy="5731595"/>
          </a:xfrm>
        </p:grpSpPr>
        <p:sp>
          <p:nvSpPr>
            <p:cNvPr id="136" name="Title 3"/>
            <p:cNvSpPr txBox="1">
              <a:spLocks/>
            </p:cNvSpPr>
            <p:nvPr/>
          </p:nvSpPr>
          <p:spPr>
            <a:xfrm>
              <a:off x="4791750" y="924795"/>
              <a:ext cx="1872000" cy="64800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Arrays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975801" y="2250932"/>
              <a:ext cx="1165223" cy="40011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RawDataPart</a:t>
              </a:r>
              <a:endPara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975801" y="5104152"/>
              <a:ext cx="933188" cy="40011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FbeData</a:t>
              </a:r>
              <a:r>
                <a:rPr kumimoji="0" lang="en-GB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1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975801" y="3691092"/>
              <a:ext cx="1099100" cy="40011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SpectraData</a:t>
              </a:r>
              <a:endPara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4975801" y="2786926"/>
              <a:ext cx="1368404" cy="40011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RawTracesTime</a:t>
              </a:r>
              <a:endPara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4975801" y="4240056"/>
              <a:ext cx="1487426" cy="40011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SpectraDataTime</a:t>
              </a:r>
              <a:endPara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4975801" y="5680216"/>
              <a:ext cx="933188" cy="40011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FbeData</a:t>
              </a:r>
              <a:r>
                <a:rPr kumimoji="0" lang="en-GB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2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4975801" y="6256280"/>
              <a:ext cx="1180853" cy="40011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FbeDataTime</a:t>
              </a:r>
              <a:endPara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950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37420"/>
            <a:ext cx="12192000" cy="61205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6819" y="0"/>
            <a:ext cx="11067800" cy="994122"/>
          </a:xfrm>
        </p:spPr>
        <p:txBody>
          <a:bodyPr>
            <a:normAutofit/>
          </a:bodyPr>
          <a:lstStyle/>
          <a:p>
            <a:r>
              <a:rPr lang="en-GB" sz="3600" dirty="0" smtClean="0"/>
              <a:t>DAS Possible HDF5 Array Configurations (2/2)</a:t>
            </a:r>
            <a:endParaRPr lang="en-GB" sz="3600" dirty="0"/>
          </a:p>
        </p:txBody>
      </p:sp>
      <p:sp>
        <p:nvSpPr>
          <p:cNvPr id="28" name="Title 3"/>
          <p:cNvSpPr txBox="1">
            <a:spLocks/>
          </p:cNvSpPr>
          <p:nvPr/>
        </p:nvSpPr>
        <p:spPr>
          <a:xfrm>
            <a:off x="3654876" y="908720"/>
            <a:ext cx="2496000" cy="64800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Raw Only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50609" y="1743771"/>
            <a:ext cx="1579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File 1 …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71263" y="1743771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File 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85893" y="2247827"/>
            <a:ext cx="5328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85893" y="2783821"/>
            <a:ext cx="5328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30043" y="2247827"/>
            <a:ext cx="5328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30043" y="2783821"/>
            <a:ext cx="5328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35" name="Title 3"/>
          <p:cNvSpPr txBox="1">
            <a:spLocks/>
          </p:cNvSpPr>
          <p:nvPr/>
        </p:nvSpPr>
        <p:spPr>
          <a:xfrm>
            <a:off x="7056384" y="908720"/>
            <a:ext cx="2496000" cy="64800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Processed Only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12583" y="1743771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File 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47868" y="5101047"/>
            <a:ext cx="5328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047867" y="3687987"/>
            <a:ext cx="5328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47867" y="4236951"/>
            <a:ext cx="5328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047868" y="5677111"/>
            <a:ext cx="5328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47867" y="6253175"/>
            <a:ext cx="5328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35360" y="908721"/>
            <a:ext cx="2496000" cy="5731595"/>
            <a:chOff x="4791750" y="924795"/>
            <a:chExt cx="1872000" cy="5731595"/>
          </a:xfrm>
        </p:grpSpPr>
        <p:sp>
          <p:nvSpPr>
            <p:cNvPr id="43" name="Title 3"/>
            <p:cNvSpPr txBox="1">
              <a:spLocks/>
            </p:cNvSpPr>
            <p:nvPr/>
          </p:nvSpPr>
          <p:spPr>
            <a:xfrm>
              <a:off x="4791750" y="924795"/>
              <a:ext cx="1872000" cy="64800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Arrays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975801" y="2250932"/>
              <a:ext cx="1165223" cy="40011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RawDataPart</a:t>
              </a:r>
              <a:endPara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975801" y="5104152"/>
              <a:ext cx="933188" cy="40011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FbeData</a:t>
              </a:r>
              <a:r>
                <a:rPr kumimoji="0" lang="en-GB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1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975801" y="3691092"/>
              <a:ext cx="1099100" cy="40011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SpectraData</a:t>
              </a:r>
              <a:endPara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975801" y="2786926"/>
              <a:ext cx="1368404" cy="40011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RawTracesTime</a:t>
              </a:r>
              <a:endPara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975801" y="4240056"/>
              <a:ext cx="1487426" cy="40011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SpectraDataTime</a:t>
              </a:r>
              <a:endPara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975801" y="5680216"/>
              <a:ext cx="933188" cy="40011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FbeData</a:t>
              </a:r>
              <a:r>
                <a:rPr kumimoji="0" lang="en-GB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2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975801" y="6256280"/>
              <a:ext cx="1180853" cy="40011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FbeDataTime</a:t>
              </a:r>
              <a:endPara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624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11162"/>
            <a:ext cx="12192000" cy="60468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6819" y="0"/>
            <a:ext cx="11067800" cy="994122"/>
          </a:xfrm>
        </p:spPr>
        <p:txBody>
          <a:bodyPr>
            <a:normAutofit/>
          </a:bodyPr>
          <a:lstStyle/>
          <a:p>
            <a:r>
              <a:rPr lang="en-GB" sz="3600" dirty="0" smtClean="0"/>
              <a:t>DAS Worked Example</a:t>
            </a:r>
            <a:endParaRPr lang="en-GB" sz="3600" dirty="0"/>
          </a:p>
        </p:txBody>
      </p:sp>
      <p:sp>
        <p:nvSpPr>
          <p:cNvPr id="34" name="TextBox 33"/>
          <p:cNvSpPr txBox="1"/>
          <p:nvPr/>
        </p:nvSpPr>
        <p:spPr>
          <a:xfrm>
            <a:off x="431371" y="2250932"/>
            <a:ext cx="63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Raw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391477" y="5104153"/>
            <a:ext cx="7537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Fbe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1371" y="3273174"/>
            <a:ext cx="1244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Processed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91477" y="3691093"/>
            <a:ext cx="11624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Spectra 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..</a:t>
            </a:r>
          </a:p>
        </p:txBody>
      </p:sp>
      <p:sp>
        <p:nvSpPr>
          <p:cNvPr id="38" name="Title 3"/>
          <p:cNvSpPr txBox="1">
            <a:spLocks/>
          </p:cNvSpPr>
          <p:nvPr/>
        </p:nvSpPr>
        <p:spPr>
          <a:xfrm>
            <a:off x="3417082" y="924759"/>
            <a:ext cx="2496277" cy="648072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Array Data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06699" y="2250932"/>
            <a:ext cx="630301" cy="40011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Raw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84928" y="5104152"/>
            <a:ext cx="753732" cy="40011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Fbe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84928" y="3691092"/>
            <a:ext cx="1162498" cy="40011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Spectra 1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389000" y="924795"/>
            <a:ext cx="2496000" cy="5731595"/>
            <a:chOff x="4791750" y="924795"/>
            <a:chExt cx="1872000" cy="5731595"/>
          </a:xfrm>
        </p:grpSpPr>
        <p:sp>
          <p:nvSpPr>
            <p:cNvPr id="43" name="Title 3"/>
            <p:cNvSpPr txBox="1">
              <a:spLocks/>
            </p:cNvSpPr>
            <p:nvPr/>
          </p:nvSpPr>
          <p:spPr>
            <a:xfrm>
              <a:off x="4791750" y="924795"/>
              <a:ext cx="1872000" cy="64800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Arrays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975801" y="2250932"/>
              <a:ext cx="1165223" cy="40011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RawDataPart</a:t>
              </a:r>
              <a:endPara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975801" y="5104152"/>
              <a:ext cx="933188" cy="40011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FbeData</a:t>
              </a:r>
              <a:r>
                <a:rPr kumimoji="0" lang="en-GB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975801" y="3691092"/>
              <a:ext cx="1099100" cy="40011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SpectraData</a:t>
              </a:r>
              <a:endPara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975801" y="2786926"/>
              <a:ext cx="1368404" cy="40011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RawTracesTime</a:t>
              </a:r>
              <a:endPara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975801" y="4240056"/>
              <a:ext cx="1487426" cy="40011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SpectraDataTime</a:t>
              </a:r>
              <a:endPara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75801" y="5680216"/>
              <a:ext cx="933188" cy="40011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FbeData</a:t>
              </a:r>
              <a:r>
                <a:rPr kumimoji="0" lang="en-GB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975801" y="6256280"/>
              <a:ext cx="1180853" cy="40011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FbeDataTime</a:t>
              </a:r>
              <a:endPara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Title 3"/>
          <p:cNvSpPr txBox="1">
            <a:spLocks/>
          </p:cNvSpPr>
          <p:nvPr/>
        </p:nvSpPr>
        <p:spPr>
          <a:xfrm>
            <a:off x="9360640" y="924795"/>
            <a:ext cx="2496000" cy="64800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HDF5 Arrays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456373" y="1759846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File 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777027" y="1759846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File 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691657" y="2263902"/>
            <a:ext cx="5328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691659" y="5117122"/>
            <a:ext cx="5328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691657" y="3704062"/>
            <a:ext cx="5328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691657" y="2799896"/>
            <a:ext cx="5328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9691657" y="4253026"/>
            <a:ext cx="5328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691659" y="5693186"/>
            <a:ext cx="5328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9691657" y="6269250"/>
            <a:ext cx="5328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1035807" y="2263902"/>
            <a:ext cx="5328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1035807" y="2799896"/>
            <a:ext cx="5328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73" name="Title 3"/>
          <p:cNvSpPr txBox="1">
            <a:spLocks/>
          </p:cNvSpPr>
          <p:nvPr/>
        </p:nvSpPr>
        <p:spPr>
          <a:xfrm>
            <a:off x="335360" y="908720"/>
            <a:ext cx="2496277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Data Acquired and Processed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6807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286" y="1338944"/>
            <a:ext cx="8534400" cy="2813052"/>
          </a:xfrm>
        </p:spPr>
        <p:txBody>
          <a:bodyPr/>
          <a:lstStyle/>
          <a:p>
            <a:r>
              <a:rPr lang="en-GB" dirty="0" smtClean="0"/>
              <a:t>EPC: Energistics Packaging Conventions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3581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9875" y="79430"/>
            <a:ext cx="109728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Overview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This presentation deck includes slides for the DAS worked example. For more information, see the </a:t>
            </a:r>
            <a:r>
              <a:rPr lang="en-US" i="1" dirty="0" smtClean="0"/>
              <a:t>PRODML Technical Usage Guide</a:t>
            </a:r>
            <a:r>
              <a:rPr lang="en-US" dirty="0" smtClean="0"/>
              <a:t>, which is included in the zip file when you download PRODML from the Energistics website.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7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ZoneTexte 27"/>
          <p:cNvSpPr txBox="1">
            <a:spLocks noChangeArrowheads="1"/>
          </p:cNvSpPr>
          <p:nvPr/>
        </p:nvSpPr>
        <p:spPr bwMode="auto">
          <a:xfrm>
            <a:off x="8023826" y="5246482"/>
            <a:ext cx="48492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altLang="fr-FR" sz="1600" dirty="0" smtClean="0"/>
              <a:t>(or other Energistics standard)</a:t>
            </a:r>
            <a:endParaRPr lang="en-US" altLang="fr-FR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3890890" y="1918240"/>
            <a:ext cx="1998951" cy="827782"/>
          </a:xfrm>
          <a:prstGeom prst="rect">
            <a:avLst/>
          </a:prstGeom>
          <a:solidFill>
            <a:srgbClr val="9BBB59">
              <a:lumMod val="75000"/>
            </a:srgbClr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DAS Acquisition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itre 2"/>
          <p:cNvSpPr txBox="1">
            <a:spLocks/>
          </p:cNvSpPr>
          <p:nvPr/>
        </p:nvSpPr>
        <p:spPr bwMode="auto">
          <a:xfrm>
            <a:off x="406400" y="60326"/>
            <a:ext cx="10972800" cy="85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2400" smtClean="0">
                <a:latin typeface="Arial" pitchFamily="34" charset="0"/>
                <a:ea typeface="ヒラギノ角ゴ Pro W3"/>
                <a:cs typeface="Arial" pitchFamily="34" charset="0"/>
              </a:rPr>
              <a:t/>
            </a:r>
            <a:br>
              <a:rPr lang="fr-FR" altLang="fr-FR" sz="2400" smtClean="0">
                <a:latin typeface="Arial" pitchFamily="34" charset="0"/>
                <a:ea typeface="ヒラギノ角ゴ Pro W3"/>
                <a:cs typeface="Arial" pitchFamily="34" charset="0"/>
              </a:rPr>
            </a:br>
            <a:endParaRPr lang="fr-FR" altLang="fr-FR" sz="2400" dirty="0" smtClean="0">
              <a:latin typeface="Arial" pitchFamily="34" charset="0"/>
              <a:ea typeface="ヒラギノ角ゴ Pro W3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33091" y="668419"/>
            <a:ext cx="1629687" cy="69952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Optical Path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080690" y="2836368"/>
            <a:ext cx="1439633" cy="1024732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Raw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Data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067344" y="668419"/>
            <a:ext cx="1763593" cy="719138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Instrument Box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ZoneTexte 27"/>
          <p:cNvSpPr txBox="1">
            <a:spLocks noChangeArrowheads="1"/>
          </p:cNvSpPr>
          <p:nvPr/>
        </p:nvSpPr>
        <p:spPr bwMode="auto">
          <a:xfrm>
            <a:off x="8128873" y="4460381"/>
            <a:ext cx="32476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Formatted using:</a:t>
            </a:r>
            <a:endParaRPr kumimoji="0" lang="en-US" altLang="fr-FR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46" name="Triangle isocèle 33"/>
          <p:cNvSpPr>
            <a:spLocks noChangeAspect="1"/>
          </p:cNvSpPr>
          <p:nvPr/>
        </p:nvSpPr>
        <p:spPr>
          <a:xfrm>
            <a:off x="582751" y="4685812"/>
            <a:ext cx="2465448" cy="1005840"/>
          </a:xfrm>
          <a:prstGeom prst="triangl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HDF5</a:t>
            </a:r>
          </a:p>
        </p:txBody>
      </p:sp>
      <p:cxnSp>
        <p:nvCxnSpPr>
          <p:cNvPr id="47" name="Connecteur droit avec flèche 34"/>
          <p:cNvCxnSpPr/>
          <p:nvPr/>
        </p:nvCxnSpPr>
        <p:spPr>
          <a:xfrm flipH="1">
            <a:off x="2080690" y="4112883"/>
            <a:ext cx="454601" cy="888609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ysDot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48" name="Connecteur droit avec flèche 35"/>
          <p:cNvCxnSpPr>
            <a:stCxn id="62" idx="2"/>
          </p:cNvCxnSpPr>
          <p:nvPr/>
        </p:nvCxnSpPr>
        <p:spPr>
          <a:xfrm flipH="1">
            <a:off x="2305217" y="4112882"/>
            <a:ext cx="2416033" cy="962592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ysDot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49" name="Ellipse 22"/>
          <p:cNvSpPr/>
          <p:nvPr/>
        </p:nvSpPr>
        <p:spPr>
          <a:xfrm>
            <a:off x="1088860" y="228575"/>
            <a:ext cx="7882803" cy="4772916"/>
          </a:xfrm>
          <a:prstGeom prst="ellipse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8893581" y="583243"/>
            <a:ext cx="3206060" cy="1334998"/>
            <a:chOff x="6607175" y="3279775"/>
            <a:chExt cx="2524125" cy="1597025"/>
          </a:xfrm>
        </p:grpSpPr>
        <p:pic>
          <p:nvPicPr>
            <p:cNvPr id="51" name="Image 2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7175" y="3279775"/>
              <a:ext cx="2524125" cy="159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ZoneTexte 2"/>
            <p:cNvSpPr txBox="1">
              <a:spLocks noChangeArrowheads="1"/>
            </p:cNvSpPr>
            <p:nvPr/>
          </p:nvSpPr>
          <p:spPr bwMode="auto">
            <a:xfrm rot="21261268">
              <a:off x="6813550" y="4148810"/>
              <a:ext cx="1139825" cy="625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2800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</a:rPr>
                <a:t>EPC</a:t>
              </a:r>
            </a:p>
          </p:txBody>
        </p:sp>
        <p:sp>
          <p:nvSpPr>
            <p:cNvPr id="53" name="ZoneTexte 2"/>
            <p:cNvSpPr txBox="1">
              <a:spLocks noChangeArrowheads="1"/>
            </p:cNvSpPr>
            <p:nvPr/>
          </p:nvSpPr>
          <p:spPr bwMode="auto">
            <a:xfrm>
              <a:off x="8267700" y="4123630"/>
              <a:ext cx="644525" cy="405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</a:rPr>
                <a:t>EPC</a:t>
              </a:r>
            </a:p>
          </p:txBody>
        </p:sp>
      </p:grpSp>
      <p:cxnSp>
        <p:nvCxnSpPr>
          <p:cNvPr id="54" name="Connecteur droit avec flèche 26"/>
          <p:cNvCxnSpPr>
            <a:endCxn id="77" idx="1"/>
          </p:cNvCxnSpPr>
          <p:nvPr/>
        </p:nvCxnSpPr>
        <p:spPr>
          <a:xfrm>
            <a:off x="7463324" y="4436338"/>
            <a:ext cx="991427" cy="607591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55" name="Straight Connector 54"/>
          <p:cNvCxnSpPr/>
          <p:nvPr/>
        </p:nvCxnSpPr>
        <p:spPr>
          <a:xfrm>
            <a:off x="6514268" y="381001"/>
            <a:ext cx="2379312" cy="63718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57" name="Parchemin vertical 32"/>
          <p:cNvSpPr/>
          <p:nvPr/>
        </p:nvSpPr>
        <p:spPr>
          <a:xfrm>
            <a:off x="-146896" y="1427176"/>
            <a:ext cx="3573825" cy="1262090"/>
          </a:xfrm>
          <a:prstGeom prst="verticalScroll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Title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mytitle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Identifier :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myUuidUrn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Creator : Energistics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8341337" y="1905001"/>
            <a:ext cx="2550547" cy="206774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0" name="Rectangle 59"/>
          <p:cNvSpPr/>
          <p:nvPr/>
        </p:nvSpPr>
        <p:spPr>
          <a:xfrm>
            <a:off x="4059329" y="2894177"/>
            <a:ext cx="1963400" cy="995428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Processed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Data: FBE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890889" y="2988957"/>
            <a:ext cx="1963400" cy="995428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Processed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Data: FBE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739549" y="3117454"/>
            <a:ext cx="1963400" cy="995428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Processed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Data: FBE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952890" y="2948011"/>
            <a:ext cx="1439633" cy="1024732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Raw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DataY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815476" y="3088150"/>
            <a:ext cx="1439633" cy="1024732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Raw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Data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426204" y="2838872"/>
            <a:ext cx="1963400" cy="995428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Processed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Data: Spectrum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304044" y="2944197"/>
            <a:ext cx="1963400" cy="995428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Processed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Data: Spectrum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165472" y="3088150"/>
            <a:ext cx="1963400" cy="995428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Processed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Data: Spectrum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2" name="Straight Arrow Connector 71"/>
          <p:cNvCxnSpPr>
            <a:stCxn id="40" idx="2"/>
            <a:endCxn id="38" idx="0"/>
          </p:cNvCxnSpPr>
          <p:nvPr/>
        </p:nvCxnSpPr>
        <p:spPr>
          <a:xfrm>
            <a:off x="4047935" y="1367944"/>
            <a:ext cx="842431" cy="550297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73" name="Straight Arrow Connector 72"/>
          <p:cNvCxnSpPr/>
          <p:nvPr/>
        </p:nvCxnSpPr>
        <p:spPr>
          <a:xfrm flipH="1">
            <a:off x="5030261" y="1367944"/>
            <a:ext cx="672688" cy="537057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74" name="Straight Arrow Connector 73"/>
          <p:cNvCxnSpPr>
            <a:stCxn id="38" idx="2"/>
          </p:cNvCxnSpPr>
          <p:nvPr/>
        </p:nvCxnSpPr>
        <p:spPr>
          <a:xfrm flipH="1">
            <a:off x="3520323" y="2746023"/>
            <a:ext cx="1370043" cy="198175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75" name="Straight Arrow Connector 74"/>
          <p:cNvCxnSpPr>
            <a:stCxn id="38" idx="2"/>
          </p:cNvCxnSpPr>
          <p:nvPr/>
        </p:nvCxnSpPr>
        <p:spPr>
          <a:xfrm>
            <a:off x="4890365" y="2746022"/>
            <a:ext cx="0" cy="371432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76" name="Straight Arrow Connector 75"/>
          <p:cNvCxnSpPr>
            <a:stCxn id="38" idx="2"/>
          </p:cNvCxnSpPr>
          <p:nvPr/>
        </p:nvCxnSpPr>
        <p:spPr>
          <a:xfrm>
            <a:off x="4890366" y="2746023"/>
            <a:ext cx="1623903" cy="242935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pic>
        <p:nvPicPr>
          <p:cNvPr id="77" name="Picture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751" y="4833598"/>
            <a:ext cx="2836917" cy="420660"/>
          </a:xfrm>
          <a:prstGeom prst="rect">
            <a:avLst/>
          </a:prstGeom>
        </p:spPr>
      </p:pic>
      <p:sp>
        <p:nvSpPr>
          <p:cNvPr id="80" name="ZoneTexte 27"/>
          <p:cNvSpPr txBox="1">
            <a:spLocks noChangeArrowheads="1"/>
          </p:cNvSpPr>
          <p:nvPr/>
        </p:nvSpPr>
        <p:spPr bwMode="auto">
          <a:xfrm>
            <a:off x="8023826" y="5246482"/>
            <a:ext cx="48492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(or other Energistics standard)</a:t>
            </a:r>
            <a:endParaRPr kumimoji="0" lang="en-US" altLang="fr-FR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cxnSp>
        <p:nvCxnSpPr>
          <p:cNvPr id="81" name="Connecteur droit avec flèche 35"/>
          <p:cNvCxnSpPr/>
          <p:nvPr/>
        </p:nvCxnSpPr>
        <p:spPr>
          <a:xfrm flipH="1">
            <a:off x="2672706" y="4083578"/>
            <a:ext cx="4315036" cy="1162904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ysDot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82" name="ZoneTexte 27"/>
          <p:cNvSpPr txBox="1">
            <a:spLocks noChangeArrowheads="1"/>
          </p:cNvSpPr>
          <p:nvPr/>
        </p:nvSpPr>
        <p:spPr bwMode="auto">
          <a:xfrm>
            <a:off x="3208238" y="5585037"/>
            <a:ext cx="54073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All measurement data is  stored externally to the EPC file, using HDF5, which is technology  especially designed to handle huge data sets. </a:t>
            </a:r>
            <a:endParaRPr kumimoji="0" lang="en-US" altLang="fr-FR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07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8256"/>
            <a:ext cx="10972800" cy="1143000"/>
          </a:xfrm>
        </p:spPr>
        <p:txBody>
          <a:bodyPr>
            <a:noAutofit/>
          </a:bodyPr>
          <a:lstStyle/>
          <a:p>
            <a:r>
              <a:rPr lang="en-GB" sz="3600" dirty="0" smtClean="0"/>
              <a:t>Data Package is: EPC Container for XMLs, plus External HDF5 files with arrays of numbers</a:t>
            </a:r>
            <a:endParaRPr lang="en-GB" sz="3600" dirty="0"/>
          </a:p>
        </p:txBody>
      </p:sp>
      <p:pic>
        <p:nvPicPr>
          <p:cNvPr id="23" name="Picture 2" descr="C:\Users\Laurence\AppData\Local\Temp\SNAGHTMLfbd684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1371997"/>
            <a:ext cx="50038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519936" y="1371997"/>
            <a:ext cx="3155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One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EPC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2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HDF5 files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H5 files contain data arrays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and are called External Parts</a:t>
            </a:r>
          </a:p>
        </p:txBody>
      </p:sp>
      <p:pic>
        <p:nvPicPr>
          <p:cNvPr id="28" name="Picture 4" descr="C:\Users\Laurence\AppData\Local\Temp\SNAGHTMLfbf2c3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0" y="2887189"/>
            <a:ext cx="7327900" cy="1581151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>
            <a:solidFill>
              <a:srgbClr val="F79646">
                <a:lumMod val="75000"/>
              </a:srgbClr>
            </a:solidFill>
          </a:ln>
          <a:extLst/>
        </p:spPr>
      </p:pic>
      <p:cxnSp>
        <p:nvCxnSpPr>
          <p:cNvPr id="29" name="Elbow Connector 28"/>
          <p:cNvCxnSpPr/>
          <p:nvPr/>
        </p:nvCxnSpPr>
        <p:spPr>
          <a:xfrm rot="16200000" flipH="1">
            <a:off x="3495940" y="2204317"/>
            <a:ext cx="1152128" cy="207571"/>
          </a:xfrm>
          <a:prstGeom prst="bentConnector3">
            <a:avLst>
              <a:gd name="adj1" fmla="val 76"/>
            </a:avLst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7824193" y="3175221"/>
            <a:ext cx="3307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XML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Describes whole data set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24193" y="3607270"/>
            <a:ext cx="4367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XML Provides reference to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External Part Reference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(one per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HDF5 file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039883" y="3375277"/>
            <a:ext cx="2784309" cy="304001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>
          <a:xfrm>
            <a:off x="5999989" y="3895301"/>
            <a:ext cx="1824203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>
          <a:xfrm>
            <a:off x="5999989" y="4111325"/>
            <a:ext cx="1824203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pic>
        <p:nvPicPr>
          <p:cNvPr id="38" name="Picture 6" descr="C:\Users\Laurence\AppData\Local\Temp\SNAGHTMLfcb652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43" y="4857698"/>
            <a:ext cx="6235700" cy="1266826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>
            <a:solidFill>
              <a:srgbClr val="F79646">
                <a:lumMod val="75000"/>
              </a:srgbClr>
            </a:solidFill>
          </a:ln>
          <a:extLst/>
        </p:spPr>
      </p:pic>
      <p:cxnSp>
        <p:nvCxnSpPr>
          <p:cNvPr id="39" name="Elbow Connector 38"/>
          <p:cNvCxnSpPr/>
          <p:nvPr/>
        </p:nvCxnSpPr>
        <p:spPr>
          <a:xfrm rot="16200000" flipH="1">
            <a:off x="443372" y="3760262"/>
            <a:ext cx="1800200" cy="480052"/>
          </a:xfrm>
          <a:prstGeom prst="bentConnector3">
            <a:avLst>
              <a:gd name="adj1" fmla="val 25"/>
            </a:avLst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527382" y="2524124"/>
            <a:ext cx="2771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EPC is a zip file container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824192" y="4828381"/>
            <a:ext cx="38404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For each of the XML files, provides relationships to other files including external HDF5 files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5999989" y="5332436"/>
            <a:ext cx="1824203" cy="0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>
          <a:xfrm>
            <a:off x="5999989" y="5548460"/>
            <a:ext cx="1824203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>
          <a:xfrm>
            <a:off x="5999989" y="5764484"/>
            <a:ext cx="1824203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3791745" y="3028180"/>
            <a:ext cx="1002197" cy="400110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>
            <a:solidFill>
              <a:srgbClr val="F79646">
                <a:lumMod val="75000"/>
              </a:srgbClr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EPC File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11691" y="4828380"/>
            <a:ext cx="1295547" cy="400110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>
            <a:solidFill>
              <a:srgbClr val="F79646">
                <a:lumMod val="75000"/>
              </a:srgbClr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Rels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folder</a:t>
            </a:r>
          </a:p>
        </p:txBody>
      </p:sp>
    </p:spTree>
    <p:extLst>
      <p:ext uri="{BB962C8B-B14F-4D97-AF65-F5344CB8AC3E}">
        <p14:creationId xmlns:p14="http://schemas.microsoft.com/office/powerpoint/2010/main" val="299664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How </a:t>
            </a:r>
            <a:r>
              <a:rPr lang="en-GB" dirty="0" err="1" smtClean="0">
                <a:solidFill>
                  <a:srgbClr val="000000"/>
                </a:solidFill>
              </a:rPr>
              <a:t>Extenral</a:t>
            </a:r>
            <a:r>
              <a:rPr lang="en-GB" dirty="0" smtClean="0">
                <a:solidFill>
                  <a:srgbClr val="000000"/>
                </a:solidFill>
              </a:rPr>
              <a:t> Pat Reference Works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3" y="1812322"/>
            <a:ext cx="9891183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59" y="5523672"/>
            <a:ext cx="10971972" cy="131445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799648" y="6153284"/>
            <a:ext cx="322261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EPC External Part Reference File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6784" y="40944"/>
            <a:ext cx="6477000" cy="1647825"/>
            <a:chOff x="242100" y="0"/>
            <a:chExt cx="4857750" cy="1647825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100" y="0"/>
              <a:ext cx="4857750" cy="1647825"/>
            </a:xfrm>
            <a:prstGeom prst="rect">
              <a:avLst/>
            </a:prstGeom>
            <a:noFill/>
            <a:ln w="38100">
              <a:solidFill>
                <a:schemeClr val="accent6">
                  <a:lumMod val="60000"/>
                  <a:lumOff val="4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085131" y="141817"/>
              <a:ext cx="696344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000000"/>
                  </a:solidFill>
                </a:rPr>
                <a:t>EPC File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291549" y="616227"/>
            <a:ext cx="6308035" cy="23853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775791" y="2074758"/>
            <a:ext cx="3922644" cy="19878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Elbow Connector 13"/>
          <p:cNvCxnSpPr>
            <a:stCxn id="9" idx="3"/>
            <a:endCxn id="12" idx="0"/>
          </p:cNvCxnSpPr>
          <p:nvPr/>
        </p:nvCxnSpPr>
        <p:spPr>
          <a:xfrm>
            <a:off x="6599584" y="735497"/>
            <a:ext cx="2587610" cy="1720114"/>
          </a:xfrm>
          <a:prstGeom prst="bentConnector2">
            <a:avLst/>
          </a:prstGeom>
          <a:ln w="381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65044" y="1212575"/>
            <a:ext cx="6228523" cy="2186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3" y="3751300"/>
            <a:ext cx="10107084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9903" y="1759081"/>
            <a:ext cx="11034933" cy="368489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Elbow Connector 17"/>
          <p:cNvCxnSpPr>
            <a:stCxn id="15" idx="3"/>
            <a:endCxn id="13" idx="3"/>
          </p:cNvCxnSpPr>
          <p:nvPr/>
        </p:nvCxnSpPr>
        <p:spPr>
          <a:xfrm>
            <a:off x="6493567" y="1321906"/>
            <a:ext cx="3528694" cy="5016044"/>
          </a:xfrm>
          <a:prstGeom prst="bentConnector3">
            <a:avLst>
              <a:gd name="adj1" fmla="val 106478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146171" y="2455611"/>
            <a:ext cx="208204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</a:rPr>
              <a:t>DAS Acquisition File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546574" y="5625549"/>
            <a:ext cx="4558748" cy="2186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7251535" y="27297"/>
            <a:ext cx="4922268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</a:rPr>
              <a:t>External Part Reference (EPR) is a proxy for HDF5 File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756453" y="4022827"/>
            <a:ext cx="6175513" cy="1789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7106720" y="3442796"/>
            <a:ext cx="2924519" cy="36933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</a:rPr>
              <a:t>Path </a:t>
            </a:r>
            <a:r>
              <a:rPr lang="en-GB" dirty="0" smtClean="0">
                <a:solidFill>
                  <a:srgbClr val="000000"/>
                </a:solidFill>
              </a:rPr>
              <a:t>in HDF5 File for an array</a:t>
            </a:r>
          </a:p>
        </p:txBody>
      </p:sp>
      <p:cxnSp>
        <p:nvCxnSpPr>
          <p:cNvPr id="1032" name="Straight Connector 1031"/>
          <p:cNvCxnSpPr/>
          <p:nvPr/>
        </p:nvCxnSpPr>
        <p:spPr>
          <a:xfrm>
            <a:off x="582304" y="3684896"/>
            <a:ext cx="5204347" cy="1"/>
          </a:xfrm>
          <a:prstGeom prst="line">
            <a:avLst/>
          </a:prstGeom>
          <a:ln w="12700">
            <a:solidFill>
              <a:srgbClr val="00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Rectangle 1033"/>
          <p:cNvSpPr/>
          <p:nvPr/>
        </p:nvSpPr>
        <p:spPr>
          <a:xfrm>
            <a:off x="2347416" y="4763069"/>
            <a:ext cx="5459105" cy="4367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5" name="TextBox 1034"/>
          <p:cNvSpPr txBox="1"/>
          <p:nvPr/>
        </p:nvSpPr>
        <p:spPr>
          <a:xfrm>
            <a:off x="7956482" y="4653889"/>
            <a:ext cx="312550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EPR </a:t>
            </a:r>
            <a:r>
              <a:rPr lang="en-GB" b="0" dirty="0" smtClean="0"/>
              <a:t>for the</a:t>
            </a:r>
            <a:r>
              <a:rPr lang="en-GB" dirty="0" smtClean="0"/>
              <a:t> HDF5 file </a:t>
            </a:r>
            <a:r>
              <a:rPr lang="en-GB" b="0" dirty="0"/>
              <a:t>containing  the array</a:t>
            </a:r>
          </a:p>
        </p:txBody>
      </p:sp>
      <p:cxnSp>
        <p:nvCxnSpPr>
          <p:cNvPr id="1037" name="Elbow Connector 1036"/>
          <p:cNvCxnSpPr>
            <a:stCxn id="1034" idx="2"/>
          </p:cNvCxnSpPr>
          <p:nvPr/>
        </p:nvCxnSpPr>
        <p:spPr>
          <a:xfrm rot="16200000" flipH="1">
            <a:off x="5529619" y="4747146"/>
            <a:ext cx="532263" cy="1437564"/>
          </a:xfrm>
          <a:prstGeom prst="bentConnector2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93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13" y="3525603"/>
            <a:ext cx="10678583" cy="11715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95" y="357116"/>
            <a:ext cx="7874000" cy="10668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42" y="1630058"/>
            <a:ext cx="10627783" cy="17145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39349" y="4797152"/>
            <a:ext cx="6432715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Summary</a:t>
            </a:r>
          </a:p>
          <a:p>
            <a:r>
              <a:rPr lang="en-GB" sz="2000" dirty="0" smtClean="0"/>
              <a:t>From Das Acquisition the Raw can be split into 1..* arrays </a:t>
            </a:r>
          </a:p>
          <a:p>
            <a:r>
              <a:rPr lang="en-GB" sz="2000" dirty="0" smtClean="0"/>
              <a:t>Each split part has 1 EPC External Refs which allow navigation to the HDF5 file.</a:t>
            </a:r>
          </a:p>
          <a:p>
            <a:r>
              <a:rPr lang="en-GB" sz="2000" dirty="0" smtClean="0"/>
              <a:t>Each split part has its path within that file.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8698174" y="27296"/>
            <a:ext cx="3457431" cy="682388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How External Parts Work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Part 2 - </a:t>
            </a:r>
            <a:r>
              <a:rPr lang="en-GB" sz="1800" b="1" dirty="0" err="1" smtClean="0">
                <a:solidFill>
                  <a:sysClr val="windowText" lastClr="000000"/>
                </a:solidFill>
                <a:latin typeface="Calibri"/>
              </a:rPr>
              <a:t>Rels</a:t>
            </a:r>
            <a:r>
              <a:rPr lang="en-GB" sz="1800" b="1" dirty="0" smtClean="0">
                <a:solidFill>
                  <a:sysClr val="windowText" lastClr="000000"/>
                </a:solidFill>
                <a:latin typeface="Calibri"/>
              </a:rPr>
              <a:t> files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91777" y="4470911"/>
            <a:ext cx="3599723" cy="1323439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This file (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EPC External Part Ref. XML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 has relationship to 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Das Acquisition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and to one named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external HDF5</a:t>
            </a:r>
          </a:p>
        </p:txBody>
      </p:sp>
      <p:cxnSp>
        <p:nvCxnSpPr>
          <p:cNvPr id="31" name="Elbow Connector 30"/>
          <p:cNvCxnSpPr>
            <a:stCxn id="2" idx="3"/>
            <a:endCxn id="2052" idx="0"/>
          </p:cNvCxnSpPr>
          <p:nvPr/>
        </p:nvCxnSpPr>
        <p:spPr>
          <a:xfrm>
            <a:off x="5131561" y="484496"/>
            <a:ext cx="564472" cy="1145562"/>
          </a:xfrm>
          <a:prstGeom prst="bentConnector2">
            <a:avLst/>
          </a:prstGeom>
          <a:noFill/>
          <a:ln w="28575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cxnSp>
        <p:nvCxnSpPr>
          <p:cNvPr id="32" name="Elbow Connector 31"/>
          <p:cNvCxnSpPr>
            <a:stCxn id="6" idx="1"/>
            <a:endCxn id="40" idx="1"/>
          </p:cNvCxnSpPr>
          <p:nvPr/>
        </p:nvCxnSpPr>
        <p:spPr>
          <a:xfrm rot="10800000" flipV="1">
            <a:off x="418535" y="1064526"/>
            <a:ext cx="272956" cy="3104865"/>
          </a:xfrm>
          <a:prstGeom prst="bentConnector3">
            <a:avLst>
              <a:gd name="adj1" fmla="val 211666"/>
            </a:avLst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348533" y="4797152"/>
            <a:ext cx="6432715" cy="1631216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Summary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From Das Acquisition the Raw can be split into 1..* arrays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Each split part has 1 EPC External Refs which allow navigation to the HDF5 file.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Each split part has its path within that file.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08859" y="0"/>
            <a:ext cx="2800767" cy="400110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>
            <a:solidFill>
              <a:srgbClr val="F79646">
                <a:lumMod val="75000"/>
              </a:srgbClr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Rels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folder with .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rels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files</a:t>
            </a:r>
          </a:p>
        </p:txBody>
      </p:sp>
      <p:sp>
        <p:nvSpPr>
          <p:cNvPr id="2" name="Rectangle 1"/>
          <p:cNvSpPr/>
          <p:nvPr/>
        </p:nvSpPr>
        <p:spPr>
          <a:xfrm>
            <a:off x="527716" y="409434"/>
            <a:ext cx="4603845" cy="1501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91490" y="982640"/>
            <a:ext cx="7224212" cy="1637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418534" y="4080681"/>
            <a:ext cx="9662615" cy="1774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454931" y="4367284"/>
            <a:ext cx="5604680" cy="1774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436731" y="2156347"/>
            <a:ext cx="5968619" cy="1910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457957" y="2458875"/>
            <a:ext cx="9789995" cy="1774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7990757" y="1075352"/>
            <a:ext cx="4128457" cy="1323439"/>
          </a:xfrm>
          <a:prstGeom prst="rect">
            <a:avLst/>
          </a:prstGeom>
          <a:solidFill>
            <a:schemeClr val="tx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This file (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Das Acquisition XML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 has relationship to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 External Part Ref. files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 smtClean="0">
                <a:solidFill>
                  <a:srgbClr val="7030A0"/>
                </a:solidFill>
              </a:rPr>
              <a:t>+ optical path</a:t>
            </a:r>
            <a:r>
              <a:rPr lang="en-GB" sz="2000" kern="0" dirty="0" smtClean="0">
                <a:solidFill>
                  <a:srgbClr val="0070C0"/>
                </a:solidFill>
              </a:rPr>
              <a:t> </a:t>
            </a:r>
            <a:r>
              <a:rPr lang="en-GB" sz="2000" kern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</a:t>
            </a:r>
            <a:r>
              <a:rPr lang="en-GB" sz="2000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instr</a:t>
            </a:r>
            <a:r>
              <a:rPr lang="en-GB" sz="2000" kern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box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73123" y="2743201"/>
            <a:ext cx="10226723" cy="30025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473126" y="3070748"/>
            <a:ext cx="4603845" cy="15012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67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0" t="-612" r="378" b="612"/>
          <a:stretch/>
        </p:blipFill>
        <p:spPr bwMode="auto">
          <a:xfrm>
            <a:off x="38100" y="159654"/>
            <a:ext cx="9043112" cy="3111687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8" y="3136284"/>
            <a:ext cx="6985000" cy="3667125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1"/>
          <a:stretch/>
        </p:blipFill>
        <p:spPr bwMode="auto">
          <a:xfrm>
            <a:off x="5348405" y="3546716"/>
            <a:ext cx="6807200" cy="3304464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635611" y="232884"/>
            <a:ext cx="2151551" cy="400110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DasAcquisition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File</a:t>
            </a:r>
          </a:p>
        </p:txBody>
      </p:sp>
      <p:sp>
        <p:nvSpPr>
          <p:cNvPr id="32" name="Oval 31"/>
          <p:cNvSpPr/>
          <p:nvPr/>
        </p:nvSpPr>
        <p:spPr>
          <a:xfrm>
            <a:off x="1837141" y="2557928"/>
            <a:ext cx="1437564" cy="553981"/>
          </a:xfrm>
          <a:prstGeom prst="ellipse">
            <a:avLst/>
          </a:prstGeom>
          <a:noFill/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5807969" y="6120582"/>
            <a:ext cx="858303" cy="737419"/>
          </a:xfrm>
          <a:prstGeom prst="ellipse">
            <a:avLst/>
          </a:prstGeom>
          <a:noFill/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67977" y="6174852"/>
            <a:ext cx="844511" cy="683149"/>
          </a:xfrm>
          <a:prstGeom prst="ellipse">
            <a:avLst/>
          </a:prstGeom>
          <a:noFill/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5" name="Elbow Connector 34"/>
          <p:cNvCxnSpPr>
            <a:endCxn id="34" idx="0"/>
          </p:cNvCxnSpPr>
          <p:nvPr/>
        </p:nvCxnSpPr>
        <p:spPr>
          <a:xfrm rot="5400000">
            <a:off x="270559" y="4046336"/>
            <a:ext cx="3048191" cy="1208841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sp>
        <p:nvSpPr>
          <p:cNvPr id="36" name="Oval 35"/>
          <p:cNvSpPr/>
          <p:nvPr/>
        </p:nvSpPr>
        <p:spPr>
          <a:xfrm>
            <a:off x="1592826" y="589934"/>
            <a:ext cx="1233017" cy="221226"/>
          </a:xfrm>
          <a:prstGeom prst="ellipse">
            <a:avLst/>
          </a:prstGeom>
          <a:noFill/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710812" y="810060"/>
            <a:ext cx="5388077" cy="14528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6729" y="3794079"/>
            <a:ext cx="1781828" cy="43871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Elbow Connector 38"/>
          <p:cNvCxnSpPr>
            <a:stCxn id="37" idx="1"/>
            <a:endCxn id="38" idx="1"/>
          </p:cNvCxnSpPr>
          <p:nvPr/>
        </p:nvCxnSpPr>
        <p:spPr>
          <a:xfrm rot="10800000" flipV="1">
            <a:off x="436730" y="882702"/>
            <a:ext cx="1274084" cy="3130734"/>
          </a:xfrm>
          <a:prstGeom prst="bentConnector3">
            <a:avLst>
              <a:gd name="adj1" fmla="val 123923"/>
            </a:avLst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3612453" y="5721119"/>
            <a:ext cx="1075936" cy="70788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</a:t>
            </a:r>
            <a:r>
              <a:rPr kumimoji="0" lang="en-GB" sz="20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part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Part1.h5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396181" y="1091380"/>
            <a:ext cx="7098891" cy="766917"/>
          </a:xfrm>
          <a:prstGeom prst="rect">
            <a:avLst/>
          </a:pr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8630817" y="273114"/>
            <a:ext cx="3552395" cy="1157478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Value arrays split across multiple HDF5 files</a:t>
            </a:r>
            <a:br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showing </a:t>
            </a:r>
            <a:r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path in HDF5 file </a:t>
            </a:r>
            <a:r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and</a:t>
            </a:r>
            <a:r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ind</a:t>
            </a:r>
            <a:r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ices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44" name="Elbow Connector 43"/>
          <p:cNvCxnSpPr>
            <a:stCxn id="36" idx="6"/>
            <a:endCxn id="33" idx="6"/>
          </p:cNvCxnSpPr>
          <p:nvPr/>
        </p:nvCxnSpPr>
        <p:spPr>
          <a:xfrm>
            <a:off x="2825843" y="700547"/>
            <a:ext cx="3840428" cy="5788744"/>
          </a:xfrm>
          <a:prstGeom prst="bentConnector3">
            <a:avLst>
              <a:gd name="adj1" fmla="val 119309"/>
            </a:avLst>
          </a:prstGeom>
          <a:noFill/>
          <a:ln w="28575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9872325" y="5858770"/>
            <a:ext cx="1075936" cy="707886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</a:t>
            </a:r>
            <a:r>
              <a:rPr kumimoji="0" lang="en-GB" sz="20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nd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Part2.h5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847584" y="917481"/>
            <a:ext cx="1233017" cy="221226"/>
          </a:xfrm>
          <a:prstGeom prst="ellipse">
            <a:avLst/>
          </a:prstGeom>
          <a:noFill/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68456" y="1661764"/>
            <a:ext cx="4012731" cy="707886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>
            <a:solidFill>
              <a:srgbClr val="F79646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Rels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file for this 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ext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part ref shows HDF5 file name</a:t>
            </a:r>
          </a:p>
        </p:txBody>
      </p:sp>
    </p:spTree>
    <p:extLst>
      <p:ext uri="{BB962C8B-B14F-4D97-AF65-F5344CB8AC3E}">
        <p14:creationId xmlns:p14="http://schemas.microsoft.com/office/powerpoint/2010/main" val="372609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Keeping files associated in both directions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20"/>
          <a:stretch/>
        </p:blipFill>
        <p:spPr bwMode="auto">
          <a:xfrm>
            <a:off x="7085841" y="1857877"/>
            <a:ext cx="4826000" cy="233199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442579" y="3794083"/>
            <a:ext cx="4148920" cy="17742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856097" y="2251884"/>
            <a:ext cx="4494661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</a:rPr>
              <a:t>Every HDF5 Acquisition Group has attribute Acquisition ID. This is the </a:t>
            </a:r>
            <a:r>
              <a:rPr lang="en-GB" sz="1600" dirty="0" err="1" smtClean="0">
                <a:solidFill>
                  <a:srgbClr val="000000"/>
                </a:solidFill>
              </a:rPr>
              <a:t>uuid</a:t>
            </a:r>
            <a:r>
              <a:rPr lang="en-GB" sz="1600" dirty="0" smtClean="0">
                <a:solidFill>
                  <a:srgbClr val="000000"/>
                </a:solidFill>
              </a:rPr>
              <a:t> of the DAS </a:t>
            </a:r>
            <a:r>
              <a:rPr lang="en-GB" sz="1600" dirty="0" err="1" smtClean="0">
                <a:solidFill>
                  <a:srgbClr val="000000"/>
                </a:solidFill>
              </a:rPr>
              <a:t>Acquistion</a:t>
            </a:r>
            <a:r>
              <a:rPr lang="en-GB" sz="1600" dirty="0" smtClean="0">
                <a:solidFill>
                  <a:srgbClr val="000000"/>
                </a:solidFill>
              </a:rPr>
              <a:t> xml of which it is the data.</a:t>
            </a:r>
          </a:p>
        </p:txBody>
      </p:sp>
      <p:cxnSp>
        <p:nvCxnSpPr>
          <p:cNvPr id="7" name="Elbow Connector 6"/>
          <p:cNvCxnSpPr>
            <a:stCxn id="4" idx="2"/>
            <a:endCxn id="5" idx="0"/>
          </p:cNvCxnSpPr>
          <p:nvPr/>
        </p:nvCxnSpPr>
        <p:spPr>
          <a:xfrm rot="5400000">
            <a:off x="3614383" y="1717347"/>
            <a:ext cx="1023583" cy="45491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5" idx="3"/>
            <a:endCxn id="8" idx="1"/>
          </p:cNvCxnSpPr>
          <p:nvPr/>
        </p:nvCxnSpPr>
        <p:spPr>
          <a:xfrm>
            <a:off x="6350758" y="2667383"/>
            <a:ext cx="1091821" cy="1215411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97" name="Group 4096"/>
          <p:cNvGrpSpPr/>
          <p:nvPr/>
        </p:nvGrpSpPr>
        <p:grpSpPr>
          <a:xfrm>
            <a:off x="288686" y="784322"/>
            <a:ext cx="9319684" cy="1085850"/>
            <a:chOff x="175571" y="402182"/>
            <a:chExt cx="6989763" cy="1085850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571" y="402182"/>
              <a:ext cx="6989763" cy="108585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514901" y="668740"/>
              <a:ext cx="3111690" cy="17742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95081" y="1037229"/>
              <a:ext cx="1378166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000000"/>
                  </a:solidFill>
                </a:rPr>
                <a:t>DAS Acquisition xml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770961" y="2006224"/>
            <a:ext cx="942887" cy="33855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</a:rPr>
              <a:t>HDF5 file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15" y="5772150"/>
            <a:ext cx="9573684" cy="10858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5" b="6269"/>
          <a:stretch/>
        </p:blipFill>
        <p:spPr bwMode="auto">
          <a:xfrm>
            <a:off x="202441" y="3616656"/>
            <a:ext cx="3782704" cy="21427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73123" y="5581936"/>
            <a:ext cx="3475629" cy="1637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8443416" y="5909482"/>
            <a:ext cx="3475629" cy="1637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Elbow Connector 17"/>
          <p:cNvCxnSpPr>
            <a:stCxn id="27" idx="3"/>
            <a:endCxn id="21" idx="0"/>
          </p:cNvCxnSpPr>
          <p:nvPr/>
        </p:nvCxnSpPr>
        <p:spPr>
          <a:xfrm>
            <a:off x="9116705" y="4973851"/>
            <a:ext cx="1064526" cy="935631"/>
          </a:xfrm>
          <a:prstGeom prst="bentConnector2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65443" y="3739490"/>
            <a:ext cx="942887" cy="33855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</a:rPr>
              <a:t>HDF5 file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16035" y="6318913"/>
            <a:ext cx="1453026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</a:rPr>
              <a:t>Ext Part Ref file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22044" y="4558352"/>
            <a:ext cx="4494661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</a:rPr>
              <a:t>Every HDF5 file has an attribute </a:t>
            </a:r>
            <a:r>
              <a:rPr lang="en-GB" sz="1600" dirty="0" err="1" smtClean="0">
                <a:solidFill>
                  <a:srgbClr val="000000"/>
                </a:solidFill>
              </a:rPr>
              <a:t>uuid</a:t>
            </a:r>
            <a:r>
              <a:rPr lang="en-GB" sz="1600" dirty="0" smtClean="0">
                <a:solidFill>
                  <a:srgbClr val="000000"/>
                </a:solidFill>
              </a:rPr>
              <a:t>. This should be used to store the </a:t>
            </a:r>
            <a:r>
              <a:rPr lang="en-GB" sz="1600" dirty="0" err="1" smtClean="0">
                <a:solidFill>
                  <a:srgbClr val="000000"/>
                </a:solidFill>
              </a:rPr>
              <a:t>uuid</a:t>
            </a:r>
            <a:r>
              <a:rPr lang="en-GB" sz="1600" dirty="0" smtClean="0">
                <a:solidFill>
                  <a:srgbClr val="000000"/>
                </a:solidFill>
              </a:rPr>
              <a:t> of the External Part Reference  xml of which it is the data.</a:t>
            </a:r>
          </a:p>
        </p:txBody>
      </p:sp>
      <p:cxnSp>
        <p:nvCxnSpPr>
          <p:cNvPr id="23" name="Elbow Connector 22"/>
          <p:cNvCxnSpPr>
            <a:stCxn id="15" idx="3"/>
            <a:endCxn id="27" idx="1"/>
          </p:cNvCxnSpPr>
          <p:nvPr/>
        </p:nvCxnSpPr>
        <p:spPr>
          <a:xfrm flipV="1">
            <a:off x="3948752" y="4973851"/>
            <a:ext cx="673292" cy="689972"/>
          </a:xfrm>
          <a:prstGeom prst="bentConnector3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02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DAS Data Arrays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83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873459" y="1545800"/>
            <a:ext cx="10153931" cy="5049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041"/>
            <a:ext cx="12192000" cy="1143000"/>
          </a:xfrm>
        </p:spPr>
        <p:txBody>
          <a:bodyPr>
            <a:noAutofit/>
          </a:bodyPr>
          <a:lstStyle/>
          <a:p>
            <a:r>
              <a:rPr lang="en-US" sz="3600" dirty="0"/>
              <a:t>DAS raw data array values: 101 loci (horizontal 0-100), 37 samples (vertical 0-36) in h5 file </a:t>
            </a:r>
            <a:r>
              <a:rPr lang="en-US" sz="3600" i="1" dirty="0" smtClean="0"/>
              <a:t>part1.h5</a:t>
            </a:r>
            <a:endParaRPr lang="en-GB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333398" y="1392070"/>
            <a:ext cx="4840405" cy="646331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 P</a:t>
            </a:r>
            <a:r>
              <a:rPr lang="en-US" dirty="0" smtClean="0">
                <a:solidFill>
                  <a:srgbClr val="000000"/>
                </a:solidFill>
              </a:rPr>
              <a:t>art2.h5 </a:t>
            </a:r>
            <a:r>
              <a:rPr lang="en-US" dirty="0">
                <a:solidFill>
                  <a:srgbClr val="000000"/>
                </a:solidFill>
              </a:rPr>
              <a:t>has the same loci and the samples continue in sequence, 38 samples (</a:t>
            </a:r>
            <a:r>
              <a:rPr lang="en-US" dirty="0" smtClean="0">
                <a:solidFill>
                  <a:srgbClr val="000000"/>
                </a:solidFill>
              </a:rPr>
              <a:t>37-75)</a:t>
            </a:r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13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013"/>
            <a:ext cx="10972800" cy="1143000"/>
          </a:xfrm>
        </p:spPr>
        <p:txBody>
          <a:bodyPr>
            <a:noAutofit/>
          </a:bodyPr>
          <a:lstStyle/>
          <a:p>
            <a:r>
              <a:rPr lang="en-US" sz="3600" dirty="0"/>
              <a:t>DAS raw trace times array and attributes in h5 file </a:t>
            </a:r>
            <a:r>
              <a:rPr lang="en-US" sz="3600" i="1" dirty="0"/>
              <a:t>part1.h5</a:t>
            </a:r>
            <a:endParaRPr lang="en-GB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858865" y="1480782"/>
            <a:ext cx="7564419" cy="523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93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614" y="114981"/>
            <a:ext cx="10399595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600" dirty="0"/>
              <a:t>Processed Data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0" y="1362478"/>
            <a:ext cx="9826389" cy="54955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237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DAS Fundamentals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04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DAS FBE attributes h5 file </a:t>
            </a:r>
            <a:r>
              <a:rPr lang="en-US" sz="3600" i="1" dirty="0" smtClean="0"/>
              <a:t>part1.h5</a:t>
            </a:r>
            <a:endParaRPr lang="en-GB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11300" y="1699145"/>
            <a:ext cx="8005459" cy="41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49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52" y="162352"/>
            <a:ext cx="10972800" cy="1143000"/>
          </a:xfrm>
        </p:spPr>
        <p:txBody>
          <a:bodyPr>
            <a:noAutofit/>
          </a:bodyPr>
          <a:lstStyle/>
          <a:p>
            <a:r>
              <a:rPr lang="en-US" sz="3600" dirty="0"/>
              <a:t>DAS FBE attributes and array values and for frequency band </a:t>
            </a:r>
            <a:r>
              <a:rPr lang="en-US" sz="3600" dirty="0" err="1"/>
              <a:t>FbeData</a:t>
            </a:r>
            <a:r>
              <a:rPr lang="en-US" sz="3600" dirty="0"/>
              <a:t>[1] in h5 file </a:t>
            </a:r>
            <a:r>
              <a:rPr lang="en-US" sz="3600" i="1" dirty="0" smtClean="0"/>
              <a:t>part1.h5</a:t>
            </a:r>
            <a:endParaRPr lang="en-GB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61" y="1305352"/>
            <a:ext cx="8824383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175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DAS Spectra data attributes</a:t>
            </a:r>
            <a:endParaRPr lang="en-GB" sz="3600" dirty="0"/>
          </a:p>
        </p:txBody>
      </p:sp>
      <p:pic>
        <p:nvPicPr>
          <p:cNvPr id="6146" name="Picture 2" descr="C:\Users\Laurence\AppData\Local\Temp\SNAGHTML5ef015a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831" y="1783771"/>
            <a:ext cx="7899400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756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7555"/>
            <a:ext cx="10972800" cy="1143000"/>
          </a:xfrm>
        </p:spPr>
        <p:txBody>
          <a:bodyPr>
            <a:noAutofit/>
          </a:bodyPr>
          <a:lstStyle/>
          <a:p>
            <a:r>
              <a:rPr lang="en-US" sz="3600" dirty="0"/>
              <a:t>DAS FFT spectra for the spectra data array in h5 sample file </a:t>
            </a:r>
            <a:r>
              <a:rPr lang="en-US" sz="3600" i="1" dirty="0"/>
              <a:t>part1.h5</a:t>
            </a:r>
            <a:endParaRPr lang="en-GB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820761" y="1916209"/>
            <a:ext cx="8202136" cy="389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15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86" y="216582"/>
            <a:ext cx="10972800" cy="1143000"/>
          </a:xfrm>
        </p:spPr>
        <p:txBody>
          <a:bodyPr>
            <a:noAutofit/>
          </a:bodyPr>
          <a:lstStyle/>
          <a:p>
            <a:r>
              <a:rPr lang="en-US" sz="3600" dirty="0"/>
              <a:t>Spectra data time array and attributes in H5 sample file </a:t>
            </a:r>
            <a:r>
              <a:rPr lang="en-US" sz="3600" i="1" dirty="0" smtClean="0"/>
              <a:t>part1.h5</a:t>
            </a:r>
            <a:endParaRPr lang="en-GB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396" y="1555568"/>
            <a:ext cx="9316872" cy="475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883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Optical Path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7847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Optical Path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GB" smtClean="0"/>
              <a:t>Describes all components through which light passes (fiber + other components)</a:t>
            </a:r>
          </a:p>
          <a:p>
            <a:r>
              <a:rPr lang="en-GB" smtClean="0"/>
              <a:t>Can span more than one wellbore</a:t>
            </a:r>
          </a:p>
          <a:p>
            <a:r>
              <a:rPr lang="en-GB" smtClean="0"/>
              <a:t>Provides mapping from path length to position in a facility (wellbore or pipeline)</a:t>
            </a:r>
          </a:p>
          <a:p>
            <a:r>
              <a:rPr lang="en-GB" smtClean="0"/>
              <a:t>Records defects that impact measurements</a:t>
            </a:r>
          </a:p>
          <a:p>
            <a:r>
              <a:rPr lang="en-GB" smtClean="0"/>
              <a:t>Conveyance</a:t>
            </a:r>
          </a:p>
          <a:p>
            <a:r>
              <a:rPr lang="en-GB" smtClean="0"/>
              <a:t>Shows changes versus time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666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Optical Path Components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769" y="1494970"/>
            <a:ext cx="7993155" cy="521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0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Path can span multiple facilities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526" y="1356116"/>
            <a:ext cx="7170570" cy="5501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75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86" y="1446437"/>
            <a:ext cx="8262257" cy="500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542" y="158525"/>
            <a:ext cx="10972800" cy="1143000"/>
          </a:xfrm>
        </p:spPr>
        <p:txBody>
          <a:bodyPr>
            <a:noAutofit/>
          </a:bodyPr>
          <a:lstStyle/>
          <a:p>
            <a:r>
              <a:rPr lang="en-GB" sz="3600" dirty="0" err="1"/>
              <a:t>Fiber</a:t>
            </a:r>
            <a:r>
              <a:rPr lang="en-GB" sz="3600" dirty="0"/>
              <a:t> may be linear or “folded” along the facility (well, pipeline etc.) being measured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4259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78691" y="1903575"/>
            <a:ext cx="614480" cy="2649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97054" y="2134005"/>
            <a:ext cx="1177753" cy="4608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45320" y="1980386"/>
            <a:ext cx="1741027" cy="576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DAS </a:t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>Interrogator Unit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357913" y="1903575"/>
            <a:ext cx="0" cy="264994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2342104" y="1641601"/>
            <a:ext cx="1604797" cy="636036"/>
          </a:xfrm>
          <a:custGeom>
            <a:avLst/>
            <a:gdLst>
              <a:gd name="connsiteX0" fmla="*/ 2480 w 1203598"/>
              <a:gd name="connsiteY0" fmla="*/ 255878 h 636036"/>
              <a:gd name="connsiteX1" fmla="*/ 48975 w 1203598"/>
              <a:gd name="connsiteY1" fmla="*/ 69898 h 636036"/>
              <a:gd name="connsiteX2" fmla="*/ 335693 w 1203598"/>
              <a:gd name="connsiteY2" fmla="*/ 156 h 636036"/>
              <a:gd name="connsiteX3" fmla="*/ 645659 w 1203598"/>
              <a:gd name="connsiteY3" fmla="*/ 85397 h 636036"/>
              <a:gd name="connsiteX4" fmla="*/ 816141 w 1203598"/>
              <a:gd name="connsiteY4" fmla="*/ 387614 h 636036"/>
              <a:gd name="connsiteX5" fmla="*/ 978873 w 1203598"/>
              <a:gd name="connsiteY5" fmla="*/ 596841 h 636036"/>
              <a:gd name="connsiteX6" fmla="*/ 1203598 w 1203598"/>
              <a:gd name="connsiteY6" fmla="*/ 635587 h 63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3598" h="636036">
                <a:moveTo>
                  <a:pt x="2480" y="255878"/>
                </a:moveTo>
                <a:cubicBezTo>
                  <a:pt x="-2040" y="184198"/>
                  <a:pt x="-6560" y="112518"/>
                  <a:pt x="48975" y="69898"/>
                </a:cubicBezTo>
                <a:cubicBezTo>
                  <a:pt x="104510" y="27278"/>
                  <a:pt x="236246" y="-2427"/>
                  <a:pt x="335693" y="156"/>
                </a:cubicBezTo>
                <a:cubicBezTo>
                  <a:pt x="435140" y="2739"/>
                  <a:pt x="565584" y="20821"/>
                  <a:pt x="645659" y="85397"/>
                </a:cubicBezTo>
                <a:cubicBezTo>
                  <a:pt x="725734" y="149973"/>
                  <a:pt x="760605" y="302373"/>
                  <a:pt x="816141" y="387614"/>
                </a:cubicBezTo>
                <a:cubicBezTo>
                  <a:pt x="871677" y="472855"/>
                  <a:pt x="914297" y="555512"/>
                  <a:pt x="978873" y="596841"/>
                </a:cubicBezTo>
                <a:cubicBezTo>
                  <a:pt x="1043449" y="638170"/>
                  <a:pt x="1123523" y="636878"/>
                  <a:pt x="1203598" y="635587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Can 16"/>
          <p:cNvSpPr/>
          <p:nvPr/>
        </p:nvSpPr>
        <p:spPr>
          <a:xfrm>
            <a:off x="4207419" y="3151820"/>
            <a:ext cx="5274287" cy="1939371"/>
          </a:xfrm>
          <a:prstGeom prst="can">
            <a:avLst>
              <a:gd name="adj" fmla="val 29383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Flowchart: Multidocument 17"/>
          <p:cNvSpPr/>
          <p:nvPr/>
        </p:nvSpPr>
        <p:spPr>
          <a:xfrm>
            <a:off x="4815833" y="3862230"/>
            <a:ext cx="2028728" cy="1075340"/>
          </a:xfrm>
          <a:prstGeom prst="flowChartMultidocumen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 smtClean="0">
                <a:solidFill>
                  <a:srgbClr val="000000"/>
                </a:solidFill>
              </a:rPr>
              <a:t>DAS</a:t>
            </a:r>
          </a:p>
          <a:p>
            <a:pPr algn="ctr"/>
            <a:r>
              <a:rPr lang="en-US" sz="1200" b="1" i="1" dirty="0" smtClean="0">
                <a:solidFill>
                  <a:srgbClr val="000000"/>
                </a:solidFill>
              </a:rPr>
              <a:t>Raw</a:t>
            </a:r>
            <a:endParaRPr lang="en-US" sz="1200" b="1" i="1" dirty="0">
              <a:solidFill>
                <a:srgbClr val="000000"/>
              </a:solidFill>
            </a:endParaRPr>
          </a:p>
        </p:txBody>
      </p:sp>
      <p:sp>
        <p:nvSpPr>
          <p:cNvPr id="19" name="Flowchart: Multidocument 18"/>
          <p:cNvSpPr/>
          <p:nvPr/>
        </p:nvSpPr>
        <p:spPr>
          <a:xfrm>
            <a:off x="7248149" y="3977444"/>
            <a:ext cx="1741027" cy="921720"/>
          </a:xfrm>
          <a:prstGeom prst="flowChartMultidocumen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 smtClean="0">
                <a:solidFill>
                  <a:srgbClr val="000000"/>
                </a:solidFill>
              </a:rPr>
              <a:t>DAS</a:t>
            </a:r>
          </a:p>
          <a:p>
            <a:pPr algn="ctr"/>
            <a:r>
              <a:rPr lang="en-US" sz="1200" b="1" i="1" dirty="0" smtClean="0">
                <a:solidFill>
                  <a:srgbClr val="000000"/>
                </a:solidFill>
              </a:rPr>
              <a:t>Processed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75223" y="1989600"/>
            <a:ext cx="1587408" cy="57607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DAS 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Processing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77633" y="3247750"/>
            <a:ext cx="18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0000"/>
                </a:solidFill>
              </a:rPr>
              <a:t>DAS data repository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cxnSp>
        <p:nvCxnSpPr>
          <p:cNvPr id="26" name="Straight Arrow Connector 25"/>
          <p:cNvCxnSpPr>
            <a:stCxn id="8" idx="3"/>
            <a:endCxn id="20" idx="1"/>
          </p:cNvCxnSpPr>
          <p:nvPr/>
        </p:nvCxnSpPr>
        <p:spPr>
          <a:xfrm>
            <a:off x="5686347" y="2268423"/>
            <a:ext cx="588876" cy="921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8" idx="3"/>
            <a:endCxn id="18" idx="0"/>
          </p:cNvCxnSpPr>
          <p:nvPr/>
        </p:nvCxnSpPr>
        <p:spPr>
          <a:xfrm>
            <a:off x="5686347" y="2268424"/>
            <a:ext cx="283420" cy="1593807"/>
          </a:xfrm>
          <a:prstGeom prst="bentConnector2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20" idx="3"/>
            <a:endCxn id="19" idx="0"/>
          </p:cNvCxnSpPr>
          <p:nvPr/>
        </p:nvCxnSpPr>
        <p:spPr>
          <a:xfrm>
            <a:off x="7862631" y="2277638"/>
            <a:ext cx="375808" cy="1699807"/>
          </a:xfrm>
          <a:prstGeom prst="bentConnector2">
            <a:avLst/>
          </a:prstGeom>
          <a:ln w="285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18" idx="2"/>
            <a:endCxn id="21" idx="0"/>
          </p:cNvCxnSpPr>
          <p:nvPr/>
        </p:nvCxnSpPr>
        <p:spPr>
          <a:xfrm rot="5400000">
            <a:off x="4995289" y="4973428"/>
            <a:ext cx="770419" cy="617257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659274" y="5680468"/>
            <a:ext cx="230429" cy="1326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47" name="Elbow Connector 46"/>
          <p:cNvCxnSpPr>
            <a:stCxn id="18" idx="2"/>
            <a:endCxn id="43" idx="0"/>
          </p:cNvCxnSpPr>
          <p:nvPr/>
        </p:nvCxnSpPr>
        <p:spPr>
          <a:xfrm rot="16200000" flipH="1">
            <a:off x="5839998" y="4745975"/>
            <a:ext cx="783621" cy="1085363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7070411" y="5680468"/>
            <a:ext cx="230429" cy="1326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50" name="Elbow Connector 49"/>
          <p:cNvCxnSpPr>
            <a:stCxn id="19" idx="2"/>
            <a:endCxn id="48" idx="0"/>
          </p:cNvCxnSpPr>
          <p:nvPr/>
        </p:nvCxnSpPr>
        <p:spPr>
          <a:xfrm rot="5400000">
            <a:off x="7183509" y="4866377"/>
            <a:ext cx="816209" cy="811972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19" idx="2"/>
            <a:endCxn id="23" idx="0"/>
          </p:cNvCxnSpPr>
          <p:nvPr/>
        </p:nvCxnSpPr>
        <p:spPr>
          <a:xfrm rot="16200000" flipH="1">
            <a:off x="8091885" y="4769971"/>
            <a:ext cx="803007" cy="991580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897964" y="2671676"/>
            <a:ext cx="8000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00"/>
                </a:solidFill>
              </a:rPr>
              <a:t>Raw data</a:t>
            </a:r>
          </a:p>
          <a:p>
            <a:pPr algn="ctr"/>
            <a:r>
              <a:rPr lang="en-US" sz="1000" b="1" i="1" dirty="0" smtClean="0">
                <a:solidFill>
                  <a:srgbClr val="000000"/>
                </a:solidFill>
              </a:rPr>
              <a:t>Terabytes</a:t>
            </a:r>
            <a:endParaRPr lang="en-US" sz="1000" b="1" i="1" dirty="0">
              <a:solidFill>
                <a:srgbClr val="0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348201" y="2632466"/>
            <a:ext cx="2036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000000"/>
                </a:solidFill>
              </a:rPr>
              <a:t>Processed data </a:t>
            </a:r>
            <a:br>
              <a:rPr lang="en-US" sz="1200" b="1" i="1" dirty="0" smtClean="0">
                <a:solidFill>
                  <a:srgbClr val="000000"/>
                </a:solidFill>
              </a:rPr>
            </a:br>
            <a:r>
              <a:rPr lang="en-US" sz="1200" b="1" i="1" dirty="0" smtClean="0">
                <a:solidFill>
                  <a:srgbClr val="000000"/>
                </a:solidFill>
              </a:rPr>
              <a:t>frequency band, spectrum, …</a:t>
            </a:r>
            <a:br>
              <a:rPr lang="en-US" sz="1200" b="1" i="1" dirty="0" smtClean="0">
                <a:solidFill>
                  <a:srgbClr val="000000"/>
                </a:solidFill>
              </a:rPr>
            </a:br>
            <a:r>
              <a:rPr lang="en-US" sz="1200" b="1" i="1" dirty="0" smtClean="0">
                <a:solidFill>
                  <a:srgbClr val="000000"/>
                </a:solidFill>
              </a:rPr>
              <a:t>          </a:t>
            </a:r>
            <a:r>
              <a:rPr lang="en-US" sz="1000" b="1" i="1" dirty="0" smtClean="0">
                <a:solidFill>
                  <a:srgbClr val="000000"/>
                </a:solidFill>
              </a:rPr>
              <a:t>Gigabytes, Mbytes</a:t>
            </a:r>
            <a:endParaRPr lang="en-US" sz="1000" b="1" i="1" dirty="0">
              <a:solidFill>
                <a:srgbClr val="00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101881" y="2217906"/>
            <a:ext cx="565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Well</a:t>
            </a:r>
            <a:endParaRPr lang="en-US" sz="16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2226455" y="1348668"/>
            <a:ext cx="1272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000000"/>
                </a:solidFill>
              </a:rPr>
              <a:t>Fiber Optic Cable</a:t>
            </a:r>
            <a:endParaRPr lang="en-US" sz="1200" b="1" i="1" dirty="0">
              <a:solidFill>
                <a:srgbClr val="000000"/>
              </a:solidFill>
            </a:endParaRPr>
          </a:p>
        </p:txBody>
      </p:sp>
      <p:sp>
        <p:nvSpPr>
          <p:cNvPr id="21" name="Flowchart: Alternate Process 20"/>
          <p:cNvSpPr/>
          <p:nvPr/>
        </p:nvSpPr>
        <p:spPr>
          <a:xfrm>
            <a:off x="4201355" y="5667265"/>
            <a:ext cx="1741027" cy="53767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</a:rPr>
              <a:t>Application 1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22" name="Flowchart: Alternate Process 21"/>
          <p:cNvSpPr/>
          <p:nvPr/>
        </p:nvSpPr>
        <p:spPr>
          <a:xfrm>
            <a:off x="6224018" y="5680467"/>
            <a:ext cx="1638613" cy="53767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</a:rPr>
              <a:t>Application 2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23" name="Flowchart: Alternate Process 22"/>
          <p:cNvSpPr/>
          <p:nvPr/>
        </p:nvSpPr>
        <p:spPr>
          <a:xfrm>
            <a:off x="8144267" y="5667265"/>
            <a:ext cx="1689820" cy="53767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</a:rPr>
              <a:t>Application  3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High-Level Block Diagram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71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50" y="1241941"/>
            <a:ext cx="5103908" cy="249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636156" cy="34605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/>
              <a:t>Optical Path Connectivity Representation</a:t>
            </a:r>
            <a:endParaRPr lang="en-GB" dirty="0"/>
          </a:p>
        </p:txBody>
      </p:sp>
      <p:sp>
        <p:nvSpPr>
          <p:cNvPr id="19" name="Rounded Rectangle 18"/>
          <p:cNvSpPr/>
          <p:nvPr/>
        </p:nvSpPr>
        <p:spPr>
          <a:xfrm>
            <a:off x="655092" y="1624085"/>
            <a:ext cx="1528549" cy="1733265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728716" y="4369553"/>
            <a:ext cx="1710520" cy="57320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fiber</a:t>
            </a:r>
            <a:r>
              <a:rPr lang="en-GB" dirty="0" smtClean="0">
                <a:solidFill>
                  <a:schemeClr val="tx1"/>
                </a:solidFill>
              </a:rPr>
              <a:t> segment 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59951" y="4369553"/>
            <a:ext cx="1710520" cy="57320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connector 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91187" y="4369553"/>
            <a:ext cx="1710520" cy="57320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fiber</a:t>
            </a:r>
            <a:r>
              <a:rPr lang="en-GB" dirty="0" smtClean="0">
                <a:solidFill>
                  <a:schemeClr val="tx1"/>
                </a:solidFill>
              </a:rPr>
              <a:t> segment 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01338" y="4567448"/>
            <a:ext cx="236561" cy="1774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/>
          <p:cNvSpPr/>
          <p:nvPr/>
        </p:nvSpPr>
        <p:spPr>
          <a:xfrm>
            <a:off x="3333087" y="4567448"/>
            <a:ext cx="236561" cy="1774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4549254" y="4567448"/>
            <a:ext cx="236561" cy="1774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281004" y="4567448"/>
            <a:ext cx="236561" cy="1774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7478974" y="4567448"/>
            <a:ext cx="236561" cy="1774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9210724" y="4567448"/>
            <a:ext cx="236561" cy="1774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5750258" y="1405720"/>
            <a:ext cx="498008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u="sng" dirty="0" smtClean="0"/>
              <a:t>PRODML Network Representation</a:t>
            </a:r>
          </a:p>
          <a:p>
            <a:pPr>
              <a:spcBef>
                <a:spcPts val="600"/>
              </a:spcBef>
            </a:pPr>
            <a:r>
              <a:rPr lang="en-GB" dirty="0" smtClean="0">
                <a:solidFill>
                  <a:srgbClr val="000000"/>
                </a:solidFill>
              </a:rPr>
              <a:t>Network </a:t>
            </a:r>
            <a:r>
              <a:rPr lang="en-GB" dirty="0" smtClean="0">
                <a:solidFill>
                  <a:srgbClr val="00B050"/>
                </a:solidFill>
              </a:rPr>
              <a:t>(represents the whole optical path)</a:t>
            </a:r>
          </a:p>
          <a:p>
            <a:pPr defTabSz="355600">
              <a:spcBef>
                <a:spcPts val="600"/>
              </a:spcBef>
            </a:pPr>
            <a:r>
              <a:rPr lang="en-GB" dirty="0"/>
              <a:t>	</a:t>
            </a:r>
            <a:r>
              <a:rPr lang="en-GB" dirty="0" smtClean="0"/>
              <a:t>  </a:t>
            </a:r>
            <a:r>
              <a:rPr lang="en-GB" dirty="0" smtClean="0">
                <a:solidFill>
                  <a:srgbClr val="000000"/>
                </a:solidFill>
              </a:rPr>
              <a:t>Unit </a:t>
            </a:r>
            <a:r>
              <a:rPr lang="en-GB" dirty="0" smtClean="0">
                <a:solidFill>
                  <a:srgbClr val="00B0F0"/>
                </a:solidFill>
              </a:rPr>
              <a:t>(represents each component)</a:t>
            </a:r>
          </a:p>
          <a:p>
            <a:pPr defTabSz="355600">
              <a:spcBef>
                <a:spcPts val="600"/>
              </a:spcBef>
            </a:pPr>
            <a:r>
              <a:rPr lang="en-GB" dirty="0"/>
              <a:t>	</a:t>
            </a:r>
            <a:r>
              <a:rPr lang="en-GB" dirty="0" smtClean="0"/>
              <a:t>	      </a:t>
            </a:r>
            <a:r>
              <a:rPr lang="en-GB" dirty="0" smtClean="0">
                <a:solidFill>
                  <a:srgbClr val="000000"/>
                </a:solidFill>
              </a:rPr>
              <a:t>Port </a:t>
            </a:r>
            <a:r>
              <a:rPr lang="en-GB" dirty="0" smtClean="0">
                <a:solidFill>
                  <a:srgbClr val="FF0000"/>
                </a:solidFill>
              </a:rPr>
              <a:t>(place where component connects)</a:t>
            </a:r>
          </a:p>
          <a:p>
            <a:pPr defTabSz="355600">
              <a:spcBef>
                <a:spcPts val="600"/>
              </a:spcBef>
            </a:pPr>
            <a:r>
              <a:rPr lang="en-GB" dirty="0"/>
              <a:t>	</a:t>
            </a:r>
            <a:r>
              <a:rPr lang="en-GB" dirty="0" smtClean="0"/>
              <a:t>		        </a:t>
            </a:r>
            <a:r>
              <a:rPr lang="en-GB" dirty="0" smtClean="0">
                <a:solidFill>
                  <a:srgbClr val="000000"/>
                </a:solidFill>
              </a:rPr>
              <a:t>Node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accent6"/>
                </a:solidFill>
              </a:rPr>
              <a:t>(</a:t>
            </a:r>
            <a:r>
              <a:rPr lang="en-GB" i="1" dirty="0" smtClean="0">
                <a:solidFill>
                  <a:schemeClr val="accent6"/>
                </a:solidFill>
              </a:rPr>
              <a:t>virtual</a:t>
            </a:r>
            <a:r>
              <a:rPr lang="en-GB" dirty="0" smtClean="0">
                <a:solidFill>
                  <a:schemeClr val="accent6"/>
                </a:solidFill>
              </a:rPr>
              <a:t> point of connection)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7712" y="1269242"/>
            <a:ext cx="4330891" cy="232011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Elbow Connector 38"/>
          <p:cNvCxnSpPr>
            <a:endCxn id="27" idx="3"/>
          </p:cNvCxnSpPr>
          <p:nvPr/>
        </p:nvCxnSpPr>
        <p:spPr>
          <a:xfrm rot="10800000" flipV="1">
            <a:off x="4858603" y="1910687"/>
            <a:ext cx="928048" cy="518614"/>
          </a:xfrm>
          <a:prstGeom prst="bentConnector3">
            <a:avLst/>
          </a:prstGeom>
          <a:ln w="28575">
            <a:solidFill>
              <a:srgbClr val="00B05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>
            <a:endCxn id="29" idx="0"/>
          </p:cNvCxnSpPr>
          <p:nvPr/>
        </p:nvCxnSpPr>
        <p:spPr>
          <a:xfrm rot="5400000">
            <a:off x="4805912" y="2933888"/>
            <a:ext cx="2144965" cy="726365"/>
          </a:xfrm>
          <a:prstGeom prst="bentConnector3">
            <a:avLst/>
          </a:prstGeom>
          <a:ln w="28575">
            <a:solidFill>
              <a:srgbClr val="00B0F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endCxn id="34" idx="0"/>
          </p:cNvCxnSpPr>
          <p:nvPr/>
        </p:nvCxnSpPr>
        <p:spPr>
          <a:xfrm rot="5400000">
            <a:off x="5597104" y="3395259"/>
            <a:ext cx="1974371" cy="370007"/>
          </a:xfrm>
          <a:prstGeom prst="bentConnector3">
            <a:avLst/>
          </a:prstGeom>
          <a:ln w="28575"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endCxn id="54" idx="0"/>
          </p:cNvCxnSpPr>
          <p:nvPr/>
        </p:nvCxnSpPr>
        <p:spPr>
          <a:xfrm rot="5400000">
            <a:off x="6355310" y="3593908"/>
            <a:ext cx="1555841" cy="291152"/>
          </a:xfrm>
          <a:prstGeom prst="bentConnector3">
            <a:avLst/>
          </a:prstGeom>
          <a:ln w="28575">
            <a:solidFill>
              <a:schemeClr val="accent6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237398" y="4885893"/>
            <a:ext cx="687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Port 1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987346" y="4885893"/>
            <a:ext cx="687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Port 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258102" y="4885893"/>
            <a:ext cx="687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Port 1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008050" y="4885893"/>
            <a:ext cx="687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Port 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96837" y="4885893"/>
            <a:ext cx="687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Port 1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846785" y="4885893"/>
            <a:ext cx="687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Port 2</a:t>
            </a:r>
          </a:p>
        </p:txBody>
      </p:sp>
      <p:sp>
        <p:nvSpPr>
          <p:cNvPr id="47" name="Oval 46"/>
          <p:cNvSpPr/>
          <p:nvPr/>
        </p:nvSpPr>
        <p:spPr>
          <a:xfrm>
            <a:off x="3603009" y="4517406"/>
            <a:ext cx="909851" cy="25930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1400" dirty="0" smtClean="0">
                <a:solidFill>
                  <a:srgbClr val="000000"/>
                </a:solidFill>
              </a:rPr>
              <a:t>Node a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6532728" y="4517406"/>
            <a:ext cx="909851" cy="25930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1400" dirty="0" smtClean="0">
                <a:solidFill>
                  <a:srgbClr val="000000"/>
                </a:solidFill>
              </a:rPr>
              <a:t>Node b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9444251" y="4517406"/>
            <a:ext cx="909851" cy="25930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1400" dirty="0" smtClean="0">
                <a:solidFill>
                  <a:srgbClr val="000000"/>
                </a:solidFill>
              </a:rPr>
              <a:t>Node…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145576" y="4408228"/>
            <a:ext cx="1382973" cy="43672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/>
          <a:lstStyle/>
          <a:p>
            <a:pPr algn="ctr"/>
            <a:r>
              <a:rPr lang="en-GB" sz="1400" dirty="0" smtClean="0">
                <a:solidFill>
                  <a:srgbClr val="000000"/>
                </a:solidFill>
              </a:rPr>
              <a:t>Ins. Box port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-1" y="5349924"/>
            <a:ext cx="2524260" cy="1200329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First component  (and terminator*) can name Instrument Box port connected </a:t>
            </a:r>
            <a:endParaRPr lang="en-GB" dirty="0">
              <a:solidFill>
                <a:srgbClr val="000000"/>
              </a:solidFill>
            </a:endParaRPr>
          </a:p>
        </p:txBody>
      </p:sp>
      <p:cxnSp>
        <p:nvCxnSpPr>
          <p:cNvPr id="60" name="Elbow Connector 59"/>
          <p:cNvCxnSpPr>
            <a:endCxn id="56" idx="3"/>
          </p:cNvCxnSpPr>
          <p:nvPr/>
        </p:nvCxnSpPr>
        <p:spPr>
          <a:xfrm rot="16200000" flipV="1">
            <a:off x="283101" y="4846003"/>
            <a:ext cx="527984" cy="397969"/>
          </a:xfrm>
          <a:prstGeom prst="bentConnector3">
            <a:avLst/>
          </a:prstGeom>
          <a:ln w="12700">
            <a:solidFill>
              <a:srgbClr val="0070C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5492934" y="5349925"/>
            <a:ext cx="1692324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Each unit has 2 ports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486788" y="5349924"/>
            <a:ext cx="3002509" cy="923330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Ports with a common “connected Node” are connected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0790830" y="5349924"/>
            <a:ext cx="70968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dirty="0" smtClean="0">
                <a:solidFill>
                  <a:schemeClr val="tx1"/>
                </a:solidFill>
              </a:rPr>
              <a:t>Etc.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0448112" y="4342257"/>
            <a:ext cx="1710520" cy="5732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0335900" y="4540152"/>
            <a:ext cx="236561" cy="17742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30" name="Elbow Connector 1029"/>
          <p:cNvCxnSpPr>
            <a:stCxn id="19" idx="2"/>
          </p:cNvCxnSpPr>
          <p:nvPr/>
        </p:nvCxnSpPr>
        <p:spPr>
          <a:xfrm rot="16200000" flipH="1">
            <a:off x="1198728" y="3577988"/>
            <a:ext cx="914400" cy="473123"/>
          </a:xfrm>
          <a:prstGeom prst="bentConnector3">
            <a:avLst/>
          </a:prstGeom>
          <a:ln w="57150">
            <a:solidFill>
              <a:schemeClr val="bg1">
                <a:lumMod val="65000"/>
              </a:schemeClr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TextBox 1030"/>
          <p:cNvSpPr txBox="1"/>
          <p:nvPr/>
        </p:nvSpPr>
        <p:spPr>
          <a:xfrm>
            <a:off x="2038067" y="3753135"/>
            <a:ext cx="187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Section illustrated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825790" y="5349925"/>
            <a:ext cx="2365613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Each component is a “unit”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1431" y="6362165"/>
            <a:ext cx="3714222" cy="3077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0000"/>
                </a:solidFill>
              </a:rPr>
              <a:t>* - for double ended systems looped back to box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44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9" grpId="0" animBg="1"/>
      <p:bldP spid="30" grpId="0" animBg="1"/>
      <p:bldP spid="22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5" grpId="0"/>
      <p:bldP spid="27" grpId="0" animBg="1"/>
      <p:bldP spid="46" grpId="0"/>
      <p:bldP spid="48" grpId="0"/>
      <p:bldP spid="49" grpId="0"/>
      <p:bldP spid="50" grpId="0"/>
      <p:bldP spid="51" grpId="0"/>
      <p:bldP spid="52" grpId="0"/>
      <p:bldP spid="47" grpId="0" animBg="1"/>
      <p:bldP spid="54" grpId="0" animBg="1"/>
      <p:bldP spid="55" grpId="0" animBg="1"/>
      <p:bldP spid="56" grpId="0" animBg="1"/>
      <p:bldP spid="53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1031" grpId="0"/>
      <p:bldP spid="7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543" y="12949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GB" sz="4000" dirty="0" err="1"/>
              <a:t>Fiber</a:t>
            </a:r>
            <a:r>
              <a:rPr lang="en-GB" sz="4000" dirty="0"/>
              <a:t> Facility Mapping links path distance to facility length, enabling facility “logs” to be </a:t>
            </a:r>
            <a:r>
              <a:rPr lang="en-GB" dirty="0"/>
              <a:t>made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3" y="1327829"/>
            <a:ext cx="8546352" cy="530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7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3041"/>
            <a:ext cx="10972800" cy="1143000"/>
          </a:xfrm>
        </p:spPr>
        <p:txBody>
          <a:bodyPr>
            <a:noAutofit/>
          </a:bodyPr>
          <a:lstStyle/>
          <a:p>
            <a:r>
              <a:rPr lang="en-GB" sz="3600" dirty="0" err="1"/>
              <a:t>Fiber</a:t>
            </a:r>
            <a:r>
              <a:rPr lang="en-GB" sz="3600" dirty="0"/>
              <a:t> Defects recorded along Optical Path</a:t>
            </a:r>
            <a:br>
              <a:rPr lang="en-GB" sz="3600" dirty="0"/>
            </a:br>
            <a:r>
              <a:rPr lang="en-GB" sz="3600" dirty="0"/>
              <a:t>(Example data from OTDR test)</a:t>
            </a:r>
            <a:endParaRPr lang="en-US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46" y="1354364"/>
            <a:ext cx="8651508" cy="513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24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029" y="158525"/>
            <a:ext cx="10972800" cy="1143000"/>
          </a:xfrm>
        </p:spPr>
        <p:txBody>
          <a:bodyPr>
            <a:noAutofit/>
          </a:bodyPr>
          <a:lstStyle/>
          <a:p>
            <a:r>
              <a:rPr lang="en-GB" sz="3600" dirty="0"/>
              <a:t>Optical Path may record changes over time: use of Inventory and Network allows for this</a:t>
            </a:r>
            <a:endParaRPr lang="en-US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71244"/>
            <a:ext cx="7747000" cy="508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18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Simple Optical Path Example</a:t>
            </a:r>
            <a:endParaRPr lang="en-US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332" y="1437807"/>
            <a:ext cx="8093982" cy="496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9544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Simple Optical Path Example – 101 loci measurement</a:t>
            </a:r>
            <a:endParaRPr lang="en-US" sz="3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03" y="1318050"/>
            <a:ext cx="8717869" cy="542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3974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58524"/>
            <a:ext cx="10972800" cy="1143000"/>
          </a:xfrm>
        </p:spPr>
        <p:txBody>
          <a:bodyPr>
            <a:noAutofit/>
          </a:bodyPr>
          <a:lstStyle/>
          <a:p>
            <a:r>
              <a:rPr lang="en-GB" sz="3600" dirty="0"/>
              <a:t>Simple Optical Path Example – 101 Loci Measured -  Calibration</a:t>
            </a:r>
            <a:endParaRPr lang="en-US" sz="3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360" y="1352730"/>
            <a:ext cx="8180840" cy="524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1485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Optical Path example network showing connectivity</a:t>
            </a:r>
            <a:endParaRPr lang="en-US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445" y="1452788"/>
            <a:ext cx="8602663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5783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Instrument Box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492156" y="2488882"/>
            <a:ext cx="8971129" cy="306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03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Elbow Connector 33"/>
          <p:cNvCxnSpPr>
            <a:stCxn id="27" idx="3"/>
            <a:endCxn id="19" idx="1"/>
          </p:cNvCxnSpPr>
          <p:nvPr/>
        </p:nvCxnSpPr>
        <p:spPr>
          <a:xfrm flipV="1">
            <a:off x="7968585" y="4360493"/>
            <a:ext cx="1301997" cy="448415"/>
          </a:xfrm>
          <a:prstGeom prst="bentConnector3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594151" y="3306146"/>
            <a:ext cx="1470544" cy="754031"/>
            <a:chOff x="3969080" y="360037"/>
            <a:chExt cx="882311" cy="951884"/>
          </a:xfrm>
          <a:solidFill>
            <a:schemeClr val="accent5">
              <a:lumMod val="75000"/>
            </a:schemeClr>
          </a:solidFill>
        </p:grpSpPr>
        <p:sp>
          <p:nvSpPr>
            <p:cNvPr id="5" name="Rounded Rectangle 4"/>
            <p:cNvSpPr/>
            <p:nvPr/>
          </p:nvSpPr>
          <p:spPr>
            <a:xfrm>
              <a:off x="3969080" y="360037"/>
              <a:ext cx="882311" cy="95188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3969080" y="387487"/>
              <a:ext cx="882311" cy="8969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100" b="1" dirty="0">
                  <a:solidFill>
                    <a:prstClr val="white"/>
                  </a:solidFill>
                </a:rPr>
                <a:t>Raw data storage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580315" y="4442922"/>
            <a:ext cx="1514914" cy="754031"/>
            <a:chOff x="2287630" y="421396"/>
            <a:chExt cx="816386" cy="829167"/>
          </a:xfrm>
          <a:solidFill>
            <a:schemeClr val="accent5">
              <a:lumMod val="75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2287630" y="421396"/>
              <a:ext cx="816386" cy="8291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8"/>
            <p:cNvSpPr/>
            <p:nvPr/>
          </p:nvSpPr>
          <p:spPr>
            <a:xfrm>
              <a:off x="2311541" y="445307"/>
              <a:ext cx="768564" cy="7813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100" b="1" dirty="0" smtClean="0">
                  <a:solidFill>
                    <a:prstClr val="white"/>
                  </a:solidFill>
                </a:rPr>
                <a:t>Extracted data</a:t>
              </a:r>
              <a:endParaRPr lang="en-GB" sz="1100" b="1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0" name="Straight Connector 9"/>
          <p:cNvCxnSpPr>
            <a:stCxn id="8" idx="0"/>
            <a:endCxn id="5" idx="2"/>
          </p:cNvCxnSpPr>
          <p:nvPr/>
        </p:nvCxnSpPr>
        <p:spPr>
          <a:xfrm flipH="1" flipV="1">
            <a:off x="4329423" y="4060177"/>
            <a:ext cx="8349" cy="382745"/>
          </a:xfrm>
          <a:prstGeom prst="line">
            <a:avLst/>
          </a:prstGeom>
          <a:ln w="19050">
            <a:solidFill>
              <a:srgbClr val="00206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6124246" y="3306146"/>
            <a:ext cx="1850872" cy="754031"/>
            <a:chOff x="3969080" y="360037"/>
            <a:chExt cx="882311" cy="951884"/>
          </a:xfrm>
          <a:solidFill>
            <a:schemeClr val="accent5">
              <a:lumMod val="75000"/>
            </a:schemeClr>
          </a:solidFill>
        </p:grpSpPr>
        <p:sp>
          <p:nvSpPr>
            <p:cNvPr id="12" name="Rounded Rectangle 11"/>
            <p:cNvSpPr/>
            <p:nvPr/>
          </p:nvSpPr>
          <p:spPr>
            <a:xfrm>
              <a:off x="3969080" y="360037"/>
              <a:ext cx="882311" cy="951884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969080" y="387487"/>
              <a:ext cx="882311" cy="8969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b="1" dirty="0" smtClean="0">
                  <a:solidFill>
                    <a:prstClr val="white"/>
                  </a:solidFill>
                </a:rPr>
                <a:t>Raw</a:t>
              </a:r>
              <a:br>
                <a:rPr lang="en-GB" sz="1200" b="1" dirty="0" smtClean="0">
                  <a:solidFill>
                    <a:prstClr val="white"/>
                  </a:solidFill>
                </a:rPr>
              </a:br>
              <a:r>
                <a:rPr lang="en-GB" sz="1200" b="1" dirty="0" smtClean="0">
                  <a:solidFill>
                    <a:prstClr val="white"/>
                  </a:solidFill>
                </a:rPr>
                <a:t>data </a:t>
              </a:r>
              <a:br>
                <a:rPr lang="en-GB" sz="1200" b="1" dirty="0" smtClean="0">
                  <a:solidFill>
                    <a:prstClr val="white"/>
                  </a:solidFill>
                </a:rPr>
              </a:br>
              <a:r>
                <a:rPr lang="en-GB" sz="1200" b="1" dirty="0" smtClean="0">
                  <a:solidFill>
                    <a:prstClr val="white"/>
                  </a:solidFill>
                </a:rPr>
                <a:t>transfer</a:t>
              </a:r>
              <a:endParaRPr lang="en-GB" sz="1200" b="1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Straight Connector 13"/>
          <p:cNvCxnSpPr>
            <a:stCxn id="12" idx="1"/>
            <a:endCxn id="5" idx="3"/>
          </p:cNvCxnSpPr>
          <p:nvPr/>
        </p:nvCxnSpPr>
        <p:spPr>
          <a:xfrm flipH="1">
            <a:off x="5064695" y="3683162"/>
            <a:ext cx="1059551" cy="0"/>
          </a:xfrm>
          <a:prstGeom prst="line">
            <a:avLst/>
          </a:prstGeom>
          <a:ln w="19050">
            <a:solidFill>
              <a:srgbClr val="00206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23772" y="3595951"/>
            <a:ext cx="25840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00"/>
                </a:solidFill>
              </a:rPr>
              <a:t>Main tasks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0000"/>
                </a:solidFill>
              </a:rPr>
              <a:t>Planning and proposal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0000"/>
                </a:solidFill>
              </a:rPr>
              <a:t>Project start 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0000"/>
                </a:solidFill>
              </a:rPr>
              <a:t>Raw data collection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0000"/>
                </a:solidFill>
              </a:rPr>
              <a:t>Near </a:t>
            </a:r>
            <a:r>
              <a:rPr lang="en-GB" sz="1400" dirty="0" err="1" smtClean="0">
                <a:solidFill>
                  <a:srgbClr val="000000"/>
                </a:solidFill>
              </a:rPr>
              <a:t>realtime</a:t>
            </a:r>
            <a:r>
              <a:rPr lang="en-GB" sz="1400" dirty="0" smtClean="0">
                <a:solidFill>
                  <a:srgbClr val="000000"/>
                </a:solidFill>
              </a:rPr>
              <a:t> extraction</a:t>
            </a:r>
            <a:br>
              <a:rPr lang="en-GB" sz="1400" dirty="0" smtClean="0">
                <a:solidFill>
                  <a:srgbClr val="000000"/>
                </a:solidFill>
              </a:rPr>
            </a:br>
            <a:r>
              <a:rPr lang="en-GB" sz="1400" dirty="0" smtClean="0">
                <a:solidFill>
                  <a:srgbClr val="000000"/>
                </a:solidFill>
              </a:rPr>
              <a:t>and processing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0000"/>
                </a:solidFill>
              </a:rPr>
              <a:t>Extracted data visualization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4642" y="2456306"/>
            <a:ext cx="15056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i="1" dirty="0">
                <a:solidFill>
                  <a:prstClr val="black"/>
                </a:solidFill>
              </a:rPr>
              <a:t>Transfer of calibrated raw data for further processing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050" b="1" i="1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73412" y="5392017"/>
            <a:ext cx="18918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i="1" dirty="0">
                <a:solidFill>
                  <a:prstClr val="black"/>
                </a:solidFill>
              </a:rPr>
              <a:t>Storage and transfer of real-time / near real-time extracted data for further data </a:t>
            </a:r>
            <a:r>
              <a:rPr lang="en-GB" sz="1050" b="1" i="1" dirty="0" smtClean="0">
                <a:solidFill>
                  <a:prstClr val="black"/>
                </a:solidFill>
              </a:rPr>
              <a:t>processing</a:t>
            </a:r>
            <a:endParaRPr lang="en-GB" sz="1050" b="1" i="1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70582" y="3560274"/>
            <a:ext cx="25839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00"/>
                </a:solidFill>
              </a:rPr>
              <a:t>Main tasks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0000"/>
                </a:solidFill>
              </a:rPr>
              <a:t>Data processing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0000"/>
                </a:solidFill>
              </a:rPr>
              <a:t>Data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0000"/>
                </a:solidFill>
              </a:rPr>
              <a:t>Data integration and</a:t>
            </a:r>
            <a:br>
              <a:rPr lang="en-GB" sz="1400" dirty="0" smtClean="0">
                <a:solidFill>
                  <a:srgbClr val="000000"/>
                </a:solidFill>
              </a:rPr>
            </a:br>
            <a:r>
              <a:rPr lang="en-GB" sz="1400" dirty="0" smtClean="0">
                <a:solidFill>
                  <a:srgbClr val="000000"/>
                </a:solidFill>
              </a:rPr>
              <a:t>interpretation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0000"/>
                </a:solidFill>
              </a:rPr>
              <a:t>Archive relevant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0000"/>
                </a:solidFill>
              </a:rPr>
              <a:t>Destroy irrelevant data</a:t>
            </a:r>
            <a:endParaRPr lang="en-GB" sz="1400" dirty="0">
              <a:solidFill>
                <a:srgbClr val="00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938669" y="2032756"/>
            <a:ext cx="44169" cy="4251544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91485" y="1571093"/>
            <a:ext cx="1419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Field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39583" y="1580385"/>
            <a:ext cx="1336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Office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61281" y="2032756"/>
            <a:ext cx="2547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C00000"/>
                </a:solidFill>
              </a:rPr>
              <a:t>DAS data exchange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6598971" y="1551516"/>
            <a:ext cx="738265" cy="384447"/>
          </a:xfrm>
          <a:prstGeom prst="rightArrow">
            <a:avLst/>
          </a:prstGeom>
          <a:solidFill>
            <a:srgbClr val="C0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6117713" y="4431892"/>
            <a:ext cx="1850872" cy="754031"/>
            <a:chOff x="3969080" y="360037"/>
            <a:chExt cx="882311" cy="951884"/>
          </a:xfrm>
          <a:solidFill>
            <a:schemeClr val="accent5">
              <a:lumMod val="75000"/>
            </a:schemeClr>
          </a:solidFill>
        </p:grpSpPr>
        <p:sp>
          <p:nvSpPr>
            <p:cNvPr id="27" name="Rounded Rectangle 26"/>
            <p:cNvSpPr/>
            <p:nvPr/>
          </p:nvSpPr>
          <p:spPr>
            <a:xfrm>
              <a:off x="3969080" y="360037"/>
              <a:ext cx="882311" cy="951884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3969080" y="387487"/>
              <a:ext cx="882311" cy="8969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b="1" dirty="0" smtClean="0">
                  <a:solidFill>
                    <a:prstClr val="white"/>
                  </a:solidFill>
                </a:rPr>
                <a:t>Extracted</a:t>
              </a:r>
              <a:br>
                <a:rPr lang="en-GB" sz="1200" b="1" dirty="0" smtClean="0">
                  <a:solidFill>
                    <a:prstClr val="white"/>
                  </a:solidFill>
                </a:rPr>
              </a:br>
              <a:r>
                <a:rPr lang="en-GB" sz="1200" b="1" dirty="0" smtClean="0">
                  <a:solidFill>
                    <a:prstClr val="white"/>
                  </a:solidFill>
                </a:rPr>
                <a:t>data storage and </a:t>
              </a:r>
              <a:br>
                <a:rPr lang="en-GB" sz="1200" b="1" dirty="0" smtClean="0">
                  <a:solidFill>
                    <a:prstClr val="white"/>
                  </a:solidFill>
                </a:rPr>
              </a:br>
              <a:r>
                <a:rPr lang="en-GB" sz="1200" b="1" dirty="0" smtClean="0">
                  <a:solidFill>
                    <a:prstClr val="white"/>
                  </a:solidFill>
                </a:rPr>
                <a:t>transfer</a:t>
              </a:r>
              <a:endParaRPr lang="en-GB" sz="1200" b="1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29" name="Straight Connector 28"/>
          <p:cNvCxnSpPr>
            <a:stCxn id="28" idx="1"/>
            <a:endCxn id="8" idx="3"/>
          </p:cNvCxnSpPr>
          <p:nvPr/>
        </p:nvCxnSpPr>
        <p:spPr>
          <a:xfrm flipH="1">
            <a:off x="5095229" y="4808907"/>
            <a:ext cx="1022484" cy="11031"/>
          </a:xfrm>
          <a:prstGeom prst="line">
            <a:avLst/>
          </a:prstGeom>
          <a:ln w="19050">
            <a:solidFill>
              <a:srgbClr val="00206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12" idx="3"/>
            <a:endCxn id="19" idx="1"/>
          </p:cNvCxnSpPr>
          <p:nvPr/>
        </p:nvCxnSpPr>
        <p:spPr>
          <a:xfrm>
            <a:off x="7975118" y="3683162"/>
            <a:ext cx="1295464" cy="677331"/>
          </a:xfrm>
          <a:prstGeom prst="bentConnector3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High-Level Data Transfer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362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/>
          <p:cNvCxnSpPr/>
          <p:nvPr/>
        </p:nvCxnSpPr>
        <p:spPr>
          <a:xfrm>
            <a:off x="5956895" y="384426"/>
            <a:ext cx="10332" cy="55399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Isosceles Triangle 42"/>
          <p:cNvSpPr/>
          <p:nvPr/>
        </p:nvSpPr>
        <p:spPr>
          <a:xfrm>
            <a:off x="5896051" y="395005"/>
            <a:ext cx="97536" cy="36576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069503" y="310747"/>
            <a:ext cx="1507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00" b="1" dirty="0">
                <a:solidFill>
                  <a:srgbClr val="C00000"/>
                </a:solidFill>
              </a:rPr>
              <a:t>Decimated  Output Data </a:t>
            </a:r>
            <a:br>
              <a:rPr lang="en-US" sz="1000" b="1" dirty="0">
                <a:solidFill>
                  <a:srgbClr val="C00000"/>
                </a:solidFill>
              </a:rPr>
            </a:br>
            <a:r>
              <a:rPr lang="en-US" sz="1000" b="1" dirty="0">
                <a:solidFill>
                  <a:srgbClr val="C00000"/>
                </a:solidFill>
              </a:rPr>
              <a:t>(Decimation Factor 4)</a:t>
            </a:r>
          </a:p>
        </p:txBody>
      </p:sp>
      <p:sp>
        <p:nvSpPr>
          <p:cNvPr id="2562" name="TextBox 2561"/>
          <p:cNvSpPr txBox="1"/>
          <p:nvPr/>
        </p:nvSpPr>
        <p:spPr>
          <a:xfrm>
            <a:off x="5012319" y="184371"/>
            <a:ext cx="93006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 defTabSz="457200"/>
            <a:r>
              <a:rPr lang="en-US" sz="1000" b="1" i="1" dirty="0" smtClean="0"/>
              <a:t>Measurement</a:t>
            </a:r>
            <a:br>
              <a:rPr lang="en-US" sz="1000" b="1" i="1" dirty="0" smtClean="0"/>
            </a:br>
            <a:r>
              <a:rPr lang="en-US" sz="1000" b="1" i="1" dirty="0" smtClean="0"/>
              <a:t> </a:t>
            </a:r>
            <a:r>
              <a:rPr lang="en-US" sz="1000" b="1" i="1" dirty="0"/>
              <a:t>Start Time</a:t>
            </a:r>
          </a:p>
        </p:txBody>
      </p:sp>
      <p:sp>
        <p:nvSpPr>
          <p:cNvPr id="719" name="TextBox 718"/>
          <p:cNvSpPr txBox="1"/>
          <p:nvPr/>
        </p:nvSpPr>
        <p:spPr>
          <a:xfrm>
            <a:off x="6165627" y="0"/>
            <a:ext cx="226215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defTabSz="457200"/>
            <a:r>
              <a:rPr lang="en-US" sz="1000" b="1" dirty="0" smtClean="0"/>
              <a:t>Output Data Rate </a:t>
            </a:r>
            <a:br>
              <a:rPr lang="en-US" sz="1000" b="1" dirty="0" smtClean="0"/>
            </a:br>
            <a:r>
              <a:rPr lang="en-US" sz="1000" b="1" dirty="0" smtClean="0"/>
              <a:t>(=Number of Scans /Traces per second)</a:t>
            </a:r>
            <a:endParaRPr lang="en-US" sz="1000" b="1" dirty="0"/>
          </a:p>
        </p:txBody>
      </p:sp>
      <p:sp>
        <p:nvSpPr>
          <p:cNvPr id="132" name="TextBox 131"/>
          <p:cNvSpPr txBox="1"/>
          <p:nvPr/>
        </p:nvSpPr>
        <p:spPr>
          <a:xfrm>
            <a:off x="2242409" y="431581"/>
            <a:ext cx="8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1000" b="1">
                <a:solidFill>
                  <a:prstClr val="black"/>
                </a:solidFill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Surface </a:t>
            </a:r>
            <a:r>
              <a:rPr lang="en-US" dirty="0" smtClean="0">
                <a:solidFill>
                  <a:srgbClr val="C00000"/>
                </a:solidFill>
              </a:rPr>
              <a:t>fiber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    Loci 0-4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16" name="Title 1"/>
          <p:cNvSpPr>
            <a:spLocks noGrp="1"/>
          </p:cNvSpPr>
          <p:nvPr>
            <p:ph type="title"/>
          </p:nvPr>
        </p:nvSpPr>
        <p:spPr>
          <a:xfrm>
            <a:off x="8035" y="61745"/>
            <a:ext cx="7823363" cy="44905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rgbClr val="000000"/>
                </a:solidFill>
              </a:rPr>
              <a:t>DAS Nomenclature</a:t>
            </a:r>
            <a:endParaRPr lang="en-US" sz="2400" b="1" dirty="0">
              <a:solidFill>
                <a:srgbClr val="000000"/>
              </a:solidFill>
            </a:endParaRPr>
          </a:p>
        </p:txBody>
      </p:sp>
      <p:cxnSp>
        <p:nvCxnSpPr>
          <p:cNvPr id="1666" name="Straight Connector 1665"/>
          <p:cNvCxnSpPr/>
          <p:nvPr/>
        </p:nvCxnSpPr>
        <p:spPr>
          <a:xfrm>
            <a:off x="4330936" y="1815990"/>
            <a:ext cx="0" cy="138034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</p:cxnSp>
      <p:cxnSp>
        <p:nvCxnSpPr>
          <p:cNvPr id="1667" name="Straight Connector 1666"/>
          <p:cNvCxnSpPr/>
          <p:nvPr/>
        </p:nvCxnSpPr>
        <p:spPr>
          <a:xfrm>
            <a:off x="5776319" y="850111"/>
            <a:ext cx="0" cy="864819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grpSp>
        <p:nvGrpSpPr>
          <p:cNvPr id="1668" name="Group 1667"/>
          <p:cNvGrpSpPr/>
          <p:nvPr/>
        </p:nvGrpSpPr>
        <p:grpSpPr>
          <a:xfrm>
            <a:off x="3093654" y="1556119"/>
            <a:ext cx="563273" cy="5200466"/>
            <a:chOff x="-267030" y="1508750"/>
            <a:chExt cx="422455" cy="5200466"/>
          </a:xfrm>
        </p:grpSpPr>
        <p:sp>
          <p:nvSpPr>
            <p:cNvPr id="1669" name="Rectangle 1668"/>
            <p:cNvSpPr/>
            <p:nvPr/>
          </p:nvSpPr>
          <p:spPr>
            <a:xfrm>
              <a:off x="-192963" y="5873871"/>
              <a:ext cx="300810" cy="835345"/>
            </a:xfrm>
            <a:prstGeom prst="rect">
              <a:avLst/>
            </a:pr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19000"/>
                        </a14:imgEffect>
                        <a14:imgEffect>
                          <a14:brightnessContrast bright="-11000" contrast="-40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2700">
              <a:noFill/>
            </a:ln>
          </p:spPr>
          <p:txBody>
            <a:bodyPr wrap="none" rtlCol="0" anchor="ctr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70" name="Rectangle 1669"/>
            <p:cNvSpPr/>
            <p:nvPr/>
          </p:nvSpPr>
          <p:spPr>
            <a:xfrm>
              <a:off x="-191809" y="1841346"/>
              <a:ext cx="272013" cy="4039228"/>
            </a:xfrm>
            <a:prstGeom prst="rect">
              <a:avLst/>
            </a:prstGeom>
            <a:gradFill>
              <a:gsLst>
                <a:gs pos="0">
                  <a:sysClr val="window" lastClr="FFFFFF">
                    <a:lumMod val="50000"/>
                  </a:sysClr>
                </a:gs>
                <a:gs pos="39000">
                  <a:srgbClr val="D4DEFF"/>
                </a:gs>
                <a:gs pos="62000">
                  <a:srgbClr val="D4DEFF">
                    <a:lumMod val="72000"/>
                    <a:lumOff val="28000"/>
                  </a:srgbClr>
                </a:gs>
                <a:gs pos="100000">
                  <a:sysClr val="window" lastClr="FFFFFF">
                    <a:lumMod val="50000"/>
                  </a:sysClr>
                </a:gs>
              </a:gsLst>
              <a:lin ang="0" scaled="0"/>
            </a:gradFill>
            <a:ln w="12700">
              <a:solidFill>
                <a:sysClr val="windowText" lastClr="000000"/>
              </a:solidFill>
            </a:ln>
          </p:spPr>
          <p:txBody>
            <a:bodyPr wrap="none" rtlCol="0" anchor="ctr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71" name="Rectangle 1670"/>
            <p:cNvSpPr/>
            <p:nvPr/>
          </p:nvSpPr>
          <p:spPr>
            <a:xfrm>
              <a:off x="-191809" y="1508750"/>
              <a:ext cx="272013" cy="170350"/>
            </a:xfrm>
            <a:prstGeom prst="rect">
              <a:avLst/>
            </a:prstGeom>
            <a:gradFill>
              <a:gsLst>
                <a:gs pos="0">
                  <a:sysClr val="window" lastClr="FFFFFF">
                    <a:lumMod val="50000"/>
                  </a:sysClr>
                </a:gs>
                <a:gs pos="39000">
                  <a:srgbClr val="D4DEFF"/>
                </a:gs>
                <a:gs pos="62000">
                  <a:srgbClr val="D4DEFF">
                    <a:lumMod val="72000"/>
                    <a:lumOff val="28000"/>
                  </a:srgbClr>
                </a:gs>
                <a:gs pos="100000">
                  <a:sysClr val="window" lastClr="FFFFFF">
                    <a:lumMod val="50000"/>
                  </a:sysClr>
                </a:gs>
              </a:gsLst>
              <a:lin ang="0" scaled="0"/>
            </a:gradFill>
            <a:ln w="12700">
              <a:solidFill>
                <a:sysClr val="windowText" lastClr="000000"/>
              </a:solidFill>
            </a:ln>
          </p:spPr>
          <p:txBody>
            <a:bodyPr wrap="none" rtlCol="0" anchor="ctr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72" name="Rectangle 1671"/>
            <p:cNvSpPr/>
            <p:nvPr/>
          </p:nvSpPr>
          <p:spPr>
            <a:xfrm>
              <a:off x="-267030" y="1607130"/>
              <a:ext cx="422455" cy="231137"/>
            </a:xfrm>
            <a:prstGeom prst="rect">
              <a:avLst/>
            </a:prstGeom>
            <a:gradFill>
              <a:gsLst>
                <a:gs pos="0">
                  <a:sysClr val="window" lastClr="FFFFFF">
                    <a:lumMod val="50000"/>
                  </a:sysClr>
                </a:gs>
                <a:gs pos="39000">
                  <a:srgbClr val="D4DEFF"/>
                </a:gs>
                <a:gs pos="62000">
                  <a:srgbClr val="D4DEFF">
                    <a:lumMod val="72000"/>
                    <a:lumOff val="28000"/>
                  </a:srgbClr>
                </a:gs>
                <a:gs pos="100000">
                  <a:sysClr val="window" lastClr="FFFFFF">
                    <a:lumMod val="50000"/>
                  </a:sysClr>
                </a:gs>
              </a:gsLst>
              <a:lin ang="0" scaled="0"/>
            </a:gradFill>
            <a:ln w="12700">
              <a:solidFill>
                <a:sysClr val="windowText" lastClr="000000"/>
              </a:solidFill>
            </a:ln>
          </p:spPr>
          <p:txBody>
            <a:bodyPr wrap="none" rtlCol="0" anchor="ctr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73" name="Rectangle 1672"/>
            <p:cNvSpPr/>
            <p:nvPr/>
          </p:nvSpPr>
          <p:spPr>
            <a:xfrm>
              <a:off x="-123806" y="1841346"/>
              <a:ext cx="136006" cy="4250257"/>
            </a:xfrm>
            <a:prstGeom prst="rect">
              <a:avLst/>
            </a:prstGeom>
            <a:gradFill>
              <a:gsLst>
                <a:gs pos="0">
                  <a:sysClr val="window" lastClr="FFFFFF">
                    <a:lumMod val="50000"/>
                  </a:sysClr>
                </a:gs>
                <a:gs pos="39000">
                  <a:srgbClr val="D4DEFF"/>
                </a:gs>
                <a:gs pos="62000">
                  <a:srgbClr val="D4DEFF">
                    <a:lumMod val="72000"/>
                    <a:lumOff val="28000"/>
                  </a:srgbClr>
                </a:gs>
                <a:gs pos="100000">
                  <a:sysClr val="window" lastClr="FFFFFF">
                    <a:lumMod val="50000"/>
                  </a:sysClr>
                </a:gs>
              </a:gsLst>
              <a:lin ang="0" scaled="0"/>
            </a:gradFill>
            <a:ln w="12700">
              <a:solidFill>
                <a:sysClr val="windowText" lastClr="000000"/>
              </a:solidFill>
            </a:ln>
          </p:spPr>
          <p:txBody>
            <a:bodyPr wrap="none" rtlCol="0" anchor="ctr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74" name="Rectangle 1673"/>
            <p:cNvSpPr/>
            <p:nvPr/>
          </p:nvSpPr>
          <p:spPr>
            <a:xfrm>
              <a:off x="-219452" y="5654823"/>
              <a:ext cx="327299" cy="142238"/>
            </a:xfrm>
            <a:prstGeom prst="rect">
              <a:avLst/>
            </a:prstGeom>
            <a:gradFill>
              <a:gsLst>
                <a:gs pos="0">
                  <a:sysClr val="window" lastClr="FFFFFF">
                    <a:lumMod val="50000"/>
                  </a:sysClr>
                </a:gs>
                <a:gs pos="39000">
                  <a:srgbClr val="D4DEFF"/>
                </a:gs>
                <a:gs pos="62000">
                  <a:srgbClr val="D4DEFF">
                    <a:lumMod val="72000"/>
                    <a:lumOff val="28000"/>
                  </a:srgbClr>
                </a:gs>
                <a:gs pos="100000">
                  <a:sysClr val="window" lastClr="FFFFFF">
                    <a:lumMod val="50000"/>
                  </a:sysClr>
                </a:gs>
              </a:gsLst>
              <a:lin ang="0" scaled="0"/>
            </a:gradFill>
            <a:ln w="12700">
              <a:solidFill>
                <a:sysClr val="windowText" lastClr="000000"/>
              </a:solidFill>
            </a:ln>
          </p:spPr>
          <p:txBody>
            <a:bodyPr wrap="none" rtlCol="0" anchor="ctr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675" name="Oval 1674"/>
          <p:cNvSpPr/>
          <p:nvPr/>
        </p:nvSpPr>
        <p:spPr>
          <a:xfrm>
            <a:off x="2355572" y="1581860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6" name="Oval 1675"/>
          <p:cNvSpPr/>
          <p:nvPr/>
        </p:nvSpPr>
        <p:spPr>
          <a:xfrm>
            <a:off x="2540687" y="1581860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7" name="Oval 1676"/>
          <p:cNvSpPr/>
          <p:nvPr/>
        </p:nvSpPr>
        <p:spPr>
          <a:xfrm>
            <a:off x="2972393" y="1581860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8" name="Oval 1677"/>
          <p:cNvSpPr/>
          <p:nvPr/>
        </p:nvSpPr>
        <p:spPr>
          <a:xfrm>
            <a:off x="2766708" y="1581860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9" name="Oval 1678"/>
          <p:cNvSpPr/>
          <p:nvPr/>
        </p:nvSpPr>
        <p:spPr>
          <a:xfrm>
            <a:off x="3177220" y="1581860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0" name="Rectangle 1679"/>
          <p:cNvSpPr/>
          <p:nvPr/>
        </p:nvSpPr>
        <p:spPr>
          <a:xfrm>
            <a:off x="3468097" y="2093242"/>
            <a:ext cx="6061571" cy="2590800"/>
          </a:xfrm>
          <a:prstGeom prst="rect">
            <a:avLst/>
          </a:prstGeom>
          <a:solidFill>
            <a:sysClr val="window" lastClr="FFFFFF">
              <a:lumMod val="95000"/>
              <a:alpha val="8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1" name="TextBox 1680"/>
          <p:cNvSpPr txBox="1"/>
          <p:nvPr/>
        </p:nvSpPr>
        <p:spPr>
          <a:xfrm>
            <a:off x="822125" y="1410487"/>
            <a:ext cx="1484583" cy="480160"/>
          </a:xfrm>
          <a:prstGeom prst="rect">
            <a:avLst/>
          </a:prstGeom>
          <a:gradFill>
            <a:gsLst>
              <a:gs pos="0">
                <a:sysClr val="window" lastClr="FFFFFF">
                  <a:lumMod val="50000"/>
                </a:sysClr>
              </a:gs>
              <a:gs pos="39000">
                <a:srgbClr val="D4DEFF"/>
              </a:gs>
              <a:gs pos="62000">
                <a:srgbClr val="D4DEFF">
                  <a:lumMod val="72000"/>
                  <a:lumOff val="28000"/>
                </a:srgbClr>
              </a:gs>
              <a:gs pos="100000">
                <a:sysClr val="window" lastClr="FFFFFF">
                  <a:lumMod val="50000"/>
                </a:sysClr>
              </a:gs>
            </a:gsLst>
            <a:lin ang="5400000" scaled="0"/>
          </a:gradFill>
          <a:ln w="12700">
            <a:solidFill>
              <a:sysClr val="windowText" lastClr="000000"/>
            </a:solidFill>
          </a:ln>
        </p:spPr>
        <p:txBody>
          <a:bodyPr wrap="non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DAS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nterrogation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</a:t>
            </a: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nit</a:t>
            </a:r>
          </a:p>
        </p:txBody>
      </p:sp>
      <p:cxnSp>
        <p:nvCxnSpPr>
          <p:cNvPr id="1682" name="Straight Connector 1681"/>
          <p:cNvCxnSpPr/>
          <p:nvPr/>
        </p:nvCxnSpPr>
        <p:spPr>
          <a:xfrm>
            <a:off x="2306707" y="1547155"/>
            <a:ext cx="0" cy="137160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1683" name="Straight Connector 1682"/>
          <p:cNvCxnSpPr/>
          <p:nvPr/>
        </p:nvCxnSpPr>
        <p:spPr>
          <a:xfrm>
            <a:off x="2306707" y="1547155"/>
            <a:ext cx="0" cy="137160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1684" name="Straight Connector 1683"/>
          <p:cNvCxnSpPr/>
          <p:nvPr/>
        </p:nvCxnSpPr>
        <p:spPr>
          <a:xfrm>
            <a:off x="2306707" y="1547155"/>
            <a:ext cx="0" cy="137160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1685" name="Straight Connector 1684"/>
          <p:cNvCxnSpPr/>
          <p:nvPr/>
        </p:nvCxnSpPr>
        <p:spPr>
          <a:xfrm>
            <a:off x="3523911" y="1621211"/>
            <a:ext cx="0" cy="5107865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</p:cxnSp>
      <p:cxnSp>
        <p:nvCxnSpPr>
          <p:cNvPr id="1686" name="Straight Connector 1685"/>
          <p:cNvCxnSpPr/>
          <p:nvPr/>
        </p:nvCxnSpPr>
        <p:spPr>
          <a:xfrm>
            <a:off x="3421497" y="17884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687" name="Straight Connector 1686"/>
          <p:cNvCxnSpPr/>
          <p:nvPr/>
        </p:nvCxnSpPr>
        <p:spPr>
          <a:xfrm>
            <a:off x="2503865" y="1547155"/>
            <a:ext cx="0" cy="137160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1688" name="Straight Connector 1687"/>
          <p:cNvCxnSpPr/>
          <p:nvPr/>
        </p:nvCxnSpPr>
        <p:spPr>
          <a:xfrm>
            <a:off x="2696004" y="1547155"/>
            <a:ext cx="0" cy="137160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1689" name="Straight Connector 1688"/>
          <p:cNvCxnSpPr/>
          <p:nvPr/>
        </p:nvCxnSpPr>
        <p:spPr>
          <a:xfrm>
            <a:off x="3421497" y="19408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690" name="Straight Connector 1689"/>
          <p:cNvCxnSpPr/>
          <p:nvPr/>
        </p:nvCxnSpPr>
        <p:spPr>
          <a:xfrm>
            <a:off x="3421497" y="20932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691" name="Straight Connector 1690"/>
          <p:cNvCxnSpPr/>
          <p:nvPr/>
        </p:nvCxnSpPr>
        <p:spPr>
          <a:xfrm>
            <a:off x="3421497" y="22456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692" name="Straight Connector 1691"/>
          <p:cNvCxnSpPr/>
          <p:nvPr/>
        </p:nvCxnSpPr>
        <p:spPr>
          <a:xfrm>
            <a:off x="3421497" y="23980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693" name="Straight Connector 1692"/>
          <p:cNvCxnSpPr/>
          <p:nvPr/>
        </p:nvCxnSpPr>
        <p:spPr>
          <a:xfrm>
            <a:off x="3421497" y="25504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694" name="Straight Connector 1693"/>
          <p:cNvCxnSpPr/>
          <p:nvPr/>
        </p:nvCxnSpPr>
        <p:spPr>
          <a:xfrm>
            <a:off x="3421497" y="27028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695" name="Straight Connector 1694"/>
          <p:cNvCxnSpPr/>
          <p:nvPr/>
        </p:nvCxnSpPr>
        <p:spPr>
          <a:xfrm>
            <a:off x="3421497" y="28552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696" name="Straight Connector 1695"/>
          <p:cNvCxnSpPr/>
          <p:nvPr/>
        </p:nvCxnSpPr>
        <p:spPr>
          <a:xfrm>
            <a:off x="3421497" y="30076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697" name="Straight Connector 1696"/>
          <p:cNvCxnSpPr/>
          <p:nvPr/>
        </p:nvCxnSpPr>
        <p:spPr>
          <a:xfrm>
            <a:off x="3421497" y="31600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698" name="Straight Connector 1697"/>
          <p:cNvCxnSpPr/>
          <p:nvPr/>
        </p:nvCxnSpPr>
        <p:spPr>
          <a:xfrm>
            <a:off x="3421497" y="33124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699" name="Straight Connector 1698"/>
          <p:cNvCxnSpPr/>
          <p:nvPr/>
        </p:nvCxnSpPr>
        <p:spPr>
          <a:xfrm>
            <a:off x="3421497" y="34648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00" name="Straight Connector 1699"/>
          <p:cNvCxnSpPr/>
          <p:nvPr/>
        </p:nvCxnSpPr>
        <p:spPr>
          <a:xfrm>
            <a:off x="3421497" y="36172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01" name="Straight Connector 1700"/>
          <p:cNvCxnSpPr/>
          <p:nvPr/>
        </p:nvCxnSpPr>
        <p:spPr>
          <a:xfrm>
            <a:off x="3421497" y="37696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03" name="Straight Connector 1702"/>
          <p:cNvCxnSpPr/>
          <p:nvPr/>
        </p:nvCxnSpPr>
        <p:spPr>
          <a:xfrm>
            <a:off x="3421497" y="39220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04" name="Straight Connector 1703"/>
          <p:cNvCxnSpPr/>
          <p:nvPr/>
        </p:nvCxnSpPr>
        <p:spPr>
          <a:xfrm>
            <a:off x="3421497" y="40744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05" name="Straight Connector 1704"/>
          <p:cNvCxnSpPr/>
          <p:nvPr/>
        </p:nvCxnSpPr>
        <p:spPr>
          <a:xfrm>
            <a:off x="3421497" y="42268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06" name="Straight Connector 1705"/>
          <p:cNvCxnSpPr/>
          <p:nvPr/>
        </p:nvCxnSpPr>
        <p:spPr>
          <a:xfrm>
            <a:off x="3421497" y="43792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07" name="Straight Connector 1706"/>
          <p:cNvCxnSpPr/>
          <p:nvPr/>
        </p:nvCxnSpPr>
        <p:spPr>
          <a:xfrm>
            <a:off x="3421497" y="45316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08" name="Straight Connector 1707"/>
          <p:cNvCxnSpPr/>
          <p:nvPr/>
        </p:nvCxnSpPr>
        <p:spPr>
          <a:xfrm>
            <a:off x="3421497" y="46840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09" name="Straight Connector 1708"/>
          <p:cNvCxnSpPr/>
          <p:nvPr/>
        </p:nvCxnSpPr>
        <p:spPr>
          <a:xfrm>
            <a:off x="3421497" y="48364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10" name="Straight Connector 1709"/>
          <p:cNvCxnSpPr/>
          <p:nvPr/>
        </p:nvCxnSpPr>
        <p:spPr>
          <a:xfrm>
            <a:off x="3421497" y="49888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11" name="Straight Connector 1710"/>
          <p:cNvCxnSpPr/>
          <p:nvPr/>
        </p:nvCxnSpPr>
        <p:spPr>
          <a:xfrm>
            <a:off x="3421497" y="51412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12" name="Straight Connector 1711"/>
          <p:cNvCxnSpPr/>
          <p:nvPr/>
        </p:nvCxnSpPr>
        <p:spPr>
          <a:xfrm>
            <a:off x="3421497" y="52936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13" name="Straight Connector 1712"/>
          <p:cNvCxnSpPr/>
          <p:nvPr/>
        </p:nvCxnSpPr>
        <p:spPr>
          <a:xfrm>
            <a:off x="3421497" y="57508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14" name="Straight Connector 1713"/>
          <p:cNvCxnSpPr/>
          <p:nvPr/>
        </p:nvCxnSpPr>
        <p:spPr>
          <a:xfrm>
            <a:off x="3421497" y="59032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15" name="Straight Connector 1714"/>
          <p:cNvCxnSpPr/>
          <p:nvPr/>
        </p:nvCxnSpPr>
        <p:spPr>
          <a:xfrm>
            <a:off x="3421497" y="60556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16" name="Straight Connector 1715"/>
          <p:cNvCxnSpPr/>
          <p:nvPr/>
        </p:nvCxnSpPr>
        <p:spPr>
          <a:xfrm>
            <a:off x="3421497" y="62080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17" name="Straight Connector 1716"/>
          <p:cNvCxnSpPr/>
          <p:nvPr/>
        </p:nvCxnSpPr>
        <p:spPr>
          <a:xfrm>
            <a:off x="3421497" y="63604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18" name="Straight Connector 1717"/>
          <p:cNvCxnSpPr/>
          <p:nvPr/>
        </p:nvCxnSpPr>
        <p:spPr>
          <a:xfrm>
            <a:off x="3421497" y="65128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19" name="Straight Connector 1718"/>
          <p:cNvCxnSpPr/>
          <p:nvPr/>
        </p:nvCxnSpPr>
        <p:spPr>
          <a:xfrm>
            <a:off x="3421497" y="6665241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720" name="TextBox 1719"/>
          <p:cNvSpPr txBox="1"/>
          <p:nvPr/>
        </p:nvSpPr>
        <p:spPr>
          <a:xfrm>
            <a:off x="3587957" y="6462996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N</a:t>
            </a:r>
          </a:p>
        </p:txBody>
      </p:sp>
      <p:sp>
        <p:nvSpPr>
          <p:cNvPr id="1721" name="TextBox 1720"/>
          <p:cNvSpPr txBox="1"/>
          <p:nvPr/>
        </p:nvSpPr>
        <p:spPr>
          <a:xfrm>
            <a:off x="2255501" y="1300935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0   1   2   3    4</a:t>
            </a:r>
          </a:p>
        </p:txBody>
      </p:sp>
      <p:sp>
        <p:nvSpPr>
          <p:cNvPr id="1722" name="TextBox 1721"/>
          <p:cNvSpPr txBox="1"/>
          <p:nvPr/>
        </p:nvSpPr>
        <p:spPr>
          <a:xfrm>
            <a:off x="3502744" y="1556119"/>
            <a:ext cx="31611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5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6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7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8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9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10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11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12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13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14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15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16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17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18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19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20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21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22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23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24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25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26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27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28</a:t>
            </a:r>
          </a:p>
        </p:txBody>
      </p:sp>
      <p:cxnSp>
        <p:nvCxnSpPr>
          <p:cNvPr id="1723" name="Straight Connector 1722"/>
          <p:cNvCxnSpPr/>
          <p:nvPr/>
        </p:nvCxnSpPr>
        <p:spPr>
          <a:xfrm>
            <a:off x="3520515" y="2097220"/>
            <a:ext cx="0" cy="18288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724" name="TextBox 1723"/>
          <p:cNvSpPr txBox="1"/>
          <p:nvPr/>
        </p:nvSpPr>
        <p:spPr>
          <a:xfrm rot="5400000">
            <a:off x="3434586" y="5368098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1725" name="TextBox 1724"/>
          <p:cNvSpPr txBox="1"/>
          <p:nvPr/>
        </p:nvSpPr>
        <p:spPr>
          <a:xfrm>
            <a:off x="5884414" y="692204"/>
            <a:ext cx="1468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0</a:t>
            </a:r>
            <a:r>
              <a:rPr kumimoji="0" 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  1   2   3    </a:t>
            </a:r>
            <a:r>
              <a:rPr kumimoji="0" 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4</a:t>
            </a:r>
            <a:r>
              <a:rPr kumimoji="0" 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 5   6   7   </a:t>
            </a:r>
            <a:r>
              <a:rPr kumimoji="0" 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1726" name="Rectangle 1725"/>
          <p:cNvSpPr/>
          <p:nvPr/>
        </p:nvSpPr>
        <p:spPr>
          <a:xfrm>
            <a:off x="5942382" y="2427982"/>
            <a:ext cx="3495333" cy="151466"/>
          </a:xfrm>
          <a:prstGeom prst="rect">
            <a:avLst/>
          </a:prstGeom>
          <a:solidFill>
            <a:srgbClr val="8064A2">
              <a:lumMod val="60000"/>
              <a:lumOff val="40000"/>
              <a:alpha val="40000"/>
            </a:srgbClr>
          </a:solidFill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27" name="Straight Connector 1726"/>
          <p:cNvCxnSpPr/>
          <p:nvPr/>
        </p:nvCxnSpPr>
        <p:spPr>
          <a:xfrm>
            <a:off x="3421497" y="6731830"/>
            <a:ext cx="182880" cy="0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</p:cxnSp>
      <p:cxnSp>
        <p:nvCxnSpPr>
          <p:cNvPr id="1729" name="Straight Arrow Connector 1728"/>
          <p:cNvCxnSpPr/>
          <p:nvPr/>
        </p:nvCxnSpPr>
        <p:spPr>
          <a:xfrm flipV="1">
            <a:off x="5743038" y="708341"/>
            <a:ext cx="4551909" cy="17225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731" name="TextBox 1730"/>
          <p:cNvSpPr txBox="1"/>
          <p:nvPr/>
        </p:nvSpPr>
        <p:spPr>
          <a:xfrm>
            <a:off x="11319449" y="587031"/>
            <a:ext cx="73884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Time</a:t>
            </a:r>
          </a:p>
        </p:txBody>
      </p:sp>
      <p:cxnSp>
        <p:nvCxnSpPr>
          <p:cNvPr id="1733" name="Straight Connector 1732"/>
          <p:cNvCxnSpPr/>
          <p:nvPr/>
        </p:nvCxnSpPr>
        <p:spPr>
          <a:xfrm>
            <a:off x="5956895" y="384426"/>
            <a:ext cx="10332" cy="553998"/>
          </a:xfrm>
          <a:prstGeom prst="line">
            <a:avLst/>
          </a:prstGeom>
          <a:noFill/>
          <a:ln w="12700" cap="flat" cmpd="sng" algn="ctr">
            <a:solidFill>
              <a:srgbClr val="002060"/>
            </a:solidFill>
            <a:prstDash val="solid"/>
          </a:ln>
          <a:effectLst/>
        </p:spPr>
      </p:cxnSp>
      <p:sp>
        <p:nvSpPr>
          <p:cNvPr id="1737" name="Isosceles Triangle 1736"/>
          <p:cNvSpPr/>
          <p:nvPr/>
        </p:nvSpPr>
        <p:spPr>
          <a:xfrm>
            <a:off x="5896051" y="395005"/>
            <a:ext cx="97536" cy="36576"/>
          </a:xfrm>
          <a:prstGeom prst="triangl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38" name="TextBox 1737"/>
          <p:cNvSpPr txBox="1"/>
          <p:nvPr/>
        </p:nvSpPr>
        <p:spPr>
          <a:xfrm>
            <a:off x="7322251" y="148515"/>
            <a:ext cx="1507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Decimated  Output Data </a:t>
            </a:r>
            <a:b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</a:b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(Decimation Factor 4)</a:t>
            </a:r>
          </a:p>
        </p:txBody>
      </p:sp>
      <p:cxnSp>
        <p:nvCxnSpPr>
          <p:cNvPr id="1739" name="Straight Connector 1738"/>
          <p:cNvCxnSpPr/>
          <p:nvPr/>
        </p:nvCxnSpPr>
        <p:spPr>
          <a:xfrm flipH="1">
            <a:off x="6915307" y="548625"/>
            <a:ext cx="802093" cy="15488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40" name="Straight Connector 1739"/>
          <p:cNvCxnSpPr/>
          <p:nvPr/>
        </p:nvCxnSpPr>
        <p:spPr>
          <a:xfrm flipH="1">
            <a:off x="7693228" y="548626"/>
            <a:ext cx="290912" cy="115745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41" name="Straight Connector 1740"/>
          <p:cNvCxnSpPr/>
          <p:nvPr/>
        </p:nvCxnSpPr>
        <p:spPr>
          <a:xfrm>
            <a:off x="8172187" y="548625"/>
            <a:ext cx="293444" cy="169606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42" name="Straight Connector 1741"/>
          <p:cNvCxnSpPr/>
          <p:nvPr/>
        </p:nvCxnSpPr>
        <p:spPr>
          <a:xfrm>
            <a:off x="8549541" y="548626"/>
            <a:ext cx="566523" cy="159715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743" name="TextBox 1742"/>
          <p:cNvSpPr txBox="1"/>
          <p:nvPr/>
        </p:nvSpPr>
        <p:spPr>
          <a:xfrm>
            <a:off x="4406181" y="6616616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Fiber End</a:t>
            </a:r>
          </a:p>
        </p:txBody>
      </p:sp>
      <p:cxnSp>
        <p:nvCxnSpPr>
          <p:cNvPr id="1744" name="Straight Connector 1743"/>
          <p:cNvCxnSpPr>
            <a:endCxn id="1743" idx="1"/>
          </p:cNvCxnSpPr>
          <p:nvPr/>
        </p:nvCxnSpPr>
        <p:spPr>
          <a:xfrm>
            <a:off x="3706791" y="6731832"/>
            <a:ext cx="699390" cy="7895"/>
          </a:xfrm>
          <a:prstGeom prst="line">
            <a:avLst/>
          </a:prstGeom>
          <a:noFill/>
          <a:ln w="12700" cap="flat" cmpd="sng" algn="ctr">
            <a:solidFill>
              <a:srgbClr val="00B050"/>
            </a:solidFill>
            <a:prstDash val="solid"/>
          </a:ln>
          <a:effectLst/>
        </p:spPr>
      </p:cxnSp>
      <p:sp>
        <p:nvSpPr>
          <p:cNvPr id="1745" name="TextBox 1744"/>
          <p:cNvSpPr txBox="1"/>
          <p:nvPr/>
        </p:nvSpPr>
        <p:spPr>
          <a:xfrm>
            <a:off x="4202468" y="1100809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Well Head</a:t>
            </a:r>
          </a:p>
        </p:txBody>
      </p:sp>
      <p:cxnSp>
        <p:nvCxnSpPr>
          <p:cNvPr id="1746" name="Straight Arrow Connector 1745"/>
          <p:cNvCxnSpPr/>
          <p:nvPr/>
        </p:nvCxnSpPr>
        <p:spPr>
          <a:xfrm flipH="1">
            <a:off x="5743038" y="840780"/>
            <a:ext cx="13399" cy="6044671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747" name="Straight Connector 1746"/>
          <p:cNvCxnSpPr/>
          <p:nvPr/>
        </p:nvCxnSpPr>
        <p:spPr>
          <a:xfrm>
            <a:off x="2306707" y="1612247"/>
            <a:ext cx="1229215" cy="6979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1748" name="Straight Connector 1747"/>
          <p:cNvCxnSpPr/>
          <p:nvPr/>
        </p:nvCxnSpPr>
        <p:spPr>
          <a:xfrm flipH="1">
            <a:off x="5745682" y="1705599"/>
            <a:ext cx="32105" cy="5064637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</p:cxnSp>
      <p:cxnSp>
        <p:nvCxnSpPr>
          <p:cNvPr id="1749" name="Straight Connector 1748"/>
          <p:cNvCxnSpPr/>
          <p:nvPr/>
        </p:nvCxnSpPr>
        <p:spPr>
          <a:xfrm>
            <a:off x="5686347" y="6744835"/>
            <a:ext cx="182880" cy="0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</p:cxnSp>
      <p:pic>
        <p:nvPicPr>
          <p:cNvPr id="17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972" y="5673972"/>
            <a:ext cx="2275417" cy="1085850"/>
          </a:xfrm>
          <a:prstGeom prst="rect">
            <a:avLst/>
          </a:prstGeom>
          <a:noFill/>
          <a:ln w="1905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51" name="Straight Connector 1750"/>
          <p:cNvCxnSpPr/>
          <p:nvPr/>
        </p:nvCxnSpPr>
        <p:spPr>
          <a:xfrm flipH="1">
            <a:off x="3689287" y="1823233"/>
            <a:ext cx="550911" cy="107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</p:cxnSp>
      <p:sp>
        <p:nvSpPr>
          <p:cNvPr id="1752" name="Oval 1751"/>
          <p:cNvSpPr/>
          <p:nvPr/>
        </p:nvSpPr>
        <p:spPr>
          <a:xfrm>
            <a:off x="3467827" y="2144683"/>
            <a:ext cx="85344" cy="67753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3" name="TextBox 1752"/>
          <p:cNvSpPr txBox="1"/>
          <p:nvPr/>
        </p:nvSpPr>
        <p:spPr>
          <a:xfrm>
            <a:off x="4524412" y="1530827"/>
            <a:ext cx="9653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fiber length</a:t>
            </a:r>
            <a:b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</a:b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corresponding </a:t>
            </a:r>
            <a:b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</a:b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to a Locus</a:t>
            </a:r>
          </a:p>
        </p:txBody>
      </p:sp>
      <p:grpSp>
        <p:nvGrpSpPr>
          <p:cNvPr id="1754" name="Group 1753"/>
          <p:cNvGrpSpPr/>
          <p:nvPr/>
        </p:nvGrpSpPr>
        <p:grpSpPr>
          <a:xfrm>
            <a:off x="6009468" y="952026"/>
            <a:ext cx="85344" cy="5702995"/>
            <a:chOff x="177052" y="721595"/>
            <a:chExt cx="64008" cy="5702995"/>
          </a:xfrm>
          <a:solidFill>
            <a:srgbClr val="FF0000"/>
          </a:solidFill>
        </p:grpSpPr>
        <p:sp>
          <p:nvSpPr>
            <p:cNvPr id="1755" name="Oval 1754"/>
            <p:cNvSpPr/>
            <p:nvPr/>
          </p:nvSpPr>
          <p:spPr>
            <a:xfrm>
              <a:off x="177052" y="72159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6" name="Oval 1755"/>
            <p:cNvSpPr/>
            <p:nvPr/>
          </p:nvSpPr>
          <p:spPr>
            <a:xfrm>
              <a:off x="177052" y="87037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7" name="Oval 1756"/>
            <p:cNvSpPr/>
            <p:nvPr/>
          </p:nvSpPr>
          <p:spPr>
            <a:xfrm>
              <a:off x="177052" y="116794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8" name="Oval 1757"/>
            <p:cNvSpPr/>
            <p:nvPr/>
          </p:nvSpPr>
          <p:spPr>
            <a:xfrm>
              <a:off x="177052" y="1019161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9" name="Oval 1758"/>
            <p:cNvSpPr/>
            <p:nvPr/>
          </p:nvSpPr>
          <p:spPr>
            <a:xfrm>
              <a:off x="177052" y="635683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0" name="Oval 1759"/>
            <p:cNvSpPr/>
            <p:nvPr/>
          </p:nvSpPr>
          <p:spPr>
            <a:xfrm>
              <a:off x="177052" y="452111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1" name="Oval 1760"/>
            <p:cNvSpPr/>
            <p:nvPr/>
          </p:nvSpPr>
          <p:spPr>
            <a:xfrm>
              <a:off x="177052" y="483041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2" name="Oval 1761"/>
            <p:cNvSpPr/>
            <p:nvPr/>
          </p:nvSpPr>
          <p:spPr>
            <a:xfrm>
              <a:off x="177052" y="468658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3" name="Oval 1762"/>
            <p:cNvSpPr/>
            <p:nvPr/>
          </p:nvSpPr>
          <p:spPr>
            <a:xfrm>
              <a:off x="177052" y="49742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4" name="Oval 1763"/>
            <p:cNvSpPr/>
            <p:nvPr/>
          </p:nvSpPr>
          <p:spPr>
            <a:xfrm>
              <a:off x="177052" y="131672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5" name="Oval 1764"/>
            <p:cNvSpPr/>
            <p:nvPr/>
          </p:nvSpPr>
          <p:spPr>
            <a:xfrm>
              <a:off x="177052" y="148197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6" name="Oval 1765"/>
            <p:cNvSpPr/>
            <p:nvPr/>
          </p:nvSpPr>
          <p:spPr>
            <a:xfrm>
              <a:off x="177052" y="16307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7" name="Oval 1766"/>
            <p:cNvSpPr/>
            <p:nvPr/>
          </p:nvSpPr>
          <p:spPr>
            <a:xfrm>
              <a:off x="177052" y="192832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8" name="Oval 1767"/>
            <p:cNvSpPr/>
            <p:nvPr/>
          </p:nvSpPr>
          <p:spPr>
            <a:xfrm>
              <a:off x="177052" y="177954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9" name="Oval 1768"/>
            <p:cNvSpPr/>
            <p:nvPr/>
          </p:nvSpPr>
          <p:spPr>
            <a:xfrm>
              <a:off x="177052" y="207710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0" name="Oval 1769"/>
            <p:cNvSpPr/>
            <p:nvPr/>
          </p:nvSpPr>
          <p:spPr>
            <a:xfrm>
              <a:off x="177052" y="223005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1" name="Oval 1770"/>
            <p:cNvSpPr/>
            <p:nvPr/>
          </p:nvSpPr>
          <p:spPr>
            <a:xfrm>
              <a:off x="177052" y="237883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2" name="Oval 1771"/>
            <p:cNvSpPr/>
            <p:nvPr/>
          </p:nvSpPr>
          <p:spPr>
            <a:xfrm>
              <a:off x="177052" y="267640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3" name="Oval 1772"/>
            <p:cNvSpPr/>
            <p:nvPr/>
          </p:nvSpPr>
          <p:spPr>
            <a:xfrm>
              <a:off x="177052" y="252762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4" name="Oval 1773"/>
            <p:cNvSpPr/>
            <p:nvPr/>
          </p:nvSpPr>
          <p:spPr>
            <a:xfrm>
              <a:off x="177052" y="282518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5" name="Oval 1774"/>
            <p:cNvSpPr/>
            <p:nvPr/>
          </p:nvSpPr>
          <p:spPr>
            <a:xfrm>
              <a:off x="177052" y="29965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6" name="Oval 1775"/>
            <p:cNvSpPr/>
            <p:nvPr/>
          </p:nvSpPr>
          <p:spPr>
            <a:xfrm>
              <a:off x="177052" y="31453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7" name="Oval 1776"/>
            <p:cNvSpPr/>
            <p:nvPr/>
          </p:nvSpPr>
          <p:spPr>
            <a:xfrm>
              <a:off x="177052" y="34428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8" name="Oval 1777"/>
            <p:cNvSpPr/>
            <p:nvPr/>
          </p:nvSpPr>
          <p:spPr>
            <a:xfrm>
              <a:off x="177052" y="32941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9" name="Oval 1778"/>
            <p:cNvSpPr/>
            <p:nvPr/>
          </p:nvSpPr>
          <p:spPr>
            <a:xfrm>
              <a:off x="177052" y="35916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0" name="Oval 1779"/>
            <p:cNvSpPr/>
            <p:nvPr/>
          </p:nvSpPr>
          <p:spPr>
            <a:xfrm>
              <a:off x="177052" y="37646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1" name="Oval 1780"/>
            <p:cNvSpPr/>
            <p:nvPr/>
          </p:nvSpPr>
          <p:spPr>
            <a:xfrm>
              <a:off x="177052" y="39134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2" name="Oval 1781"/>
            <p:cNvSpPr/>
            <p:nvPr/>
          </p:nvSpPr>
          <p:spPr>
            <a:xfrm>
              <a:off x="177052" y="42109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3" name="Oval 1782"/>
            <p:cNvSpPr/>
            <p:nvPr/>
          </p:nvSpPr>
          <p:spPr>
            <a:xfrm>
              <a:off x="177052" y="40622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4" name="Oval 1783"/>
            <p:cNvSpPr/>
            <p:nvPr/>
          </p:nvSpPr>
          <p:spPr>
            <a:xfrm>
              <a:off x="177052" y="43597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5" name="Oval 1784"/>
            <p:cNvSpPr/>
            <p:nvPr/>
          </p:nvSpPr>
          <p:spPr>
            <a:xfrm>
              <a:off x="177052" y="560808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6" name="Oval 1785"/>
            <p:cNvSpPr/>
            <p:nvPr/>
          </p:nvSpPr>
          <p:spPr>
            <a:xfrm>
              <a:off x="177052" y="575687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7" name="Oval 1786"/>
            <p:cNvSpPr/>
            <p:nvPr/>
          </p:nvSpPr>
          <p:spPr>
            <a:xfrm>
              <a:off x="177052" y="605443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8" name="Oval 1787"/>
            <p:cNvSpPr/>
            <p:nvPr/>
          </p:nvSpPr>
          <p:spPr>
            <a:xfrm>
              <a:off x="177052" y="590565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9" name="Oval 1788"/>
            <p:cNvSpPr/>
            <p:nvPr/>
          </p:nvSpPr>
          <p:spPr>
            <a:xfrm>
              <a:off x="177052" y="620321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90" name="Group 1789"/>
          <p:cNvGrpSpPr/>
          <p:nvPr/>
        </p:nvGrpSpPr>
        <p:grpSpPr>
          <a:xfrm>
            <a:off x="6198143" y="952026"/>
            <a:ext cx="85344" cy="5702995"/>
            <a:chOff x="177052" y="721595"/>
            <a:chExt cx="64008" cy="5702995"/>
          </a:xfrm>
          <a:solidFill>
            <a:sysClr val="windowText" lastClr="000000"/>
          </a:solidFill>
        </p:grpSpPr>
        <p:sp>
          <p:nvSpPr>
            <p:cNvPr id="1791" name="Oval 1790"/>
            <p:cNvSpPr/>
            <p:nvPr/>
          </p:nvSpPr>
          <p:spPr>
            <a:xfrm>
              <a:off x="177052" y="72159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2" name="Oval 1791"/>
            <p:cNvSpPr/>
            <p:nvPr/>
          </p:nvSpPr>
          <p:spPr>
            <a:xfrm>
              <a:off x="177052" y="87037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3" name="Oval 1792"/>
            <p:cNvSpPr/>
            <p:nvPr/>
          </p:nvSpPr>
          <p:spPr>
            <a:xfrm>
              <a:off x="177052" y="116794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4" name="Oval 1793"/>
            <p:cNvSpPr/>
            <p:nvPr/>
          </p:nvSpPr>
          <p:spPr>
            <a:xfrm>
              <a:off x="177052" y="1019161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5" name="Oval 1794"/>
            <p:cNvSpPr/>
            <p:nvPr/>
          </p:nvSpPr>
          <p:spPr>
            <a:xfrm>
              <a:off x="177052" y="635683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6" name="Oval 1795"/>
            <p:cNvSpPr/>
            <p:nvPr/>
          </p:nvSpPr>
          <p:spPr>
            <a:xfrm>
              <a:off x="177052" y="452111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7" name="Oval 1796"/>
            <p:cNvSpPr/>
            <p:nvPr/>
          </p:nvSpPr>
          <p:spPr>
            <a:xfrm>
              <a:off x="177052" y="483041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8" name="Oval 1797"/>
            <p:cNvSpPr/>
            <p:nvPr/>
          </p:nvSpPr>
          <p:spPr>
            <a:xfrm>
              <a:off x="177052" y="468658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9" name="Oval 1798"/>
            <p:cNvSpPr/>
            <p:nvPr/>
          </p:nvSpPr>
          <p:spPr>
            <a:xfrm>
              <a:off x="177052" y="49742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0" name="Oval 1799"/>
            <p:cNvSpPr/>
            <p:nvPr/>
          </p:nvSpPr>
          <p:spPr>
            <a:xfrm>
              <a:off x="177052" y="131672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1" name="Oval 1800"/>
            <p:cNvSpPr/>
            <p:nvPr/>
          </p:nvSpPr>
          <p:spPr>
            <a:xfrm>
              <a:off x="177052" y="148197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2" name="Oval 1801"/>
            <p:cNvSpPr/>
            <p:nvPr/>
          </p:nvSpPr>
          <p:spPr>
            <a:xfrm>
              <a:off x="177052" y="16307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3" name="Oval 1802"/>
            <p:cNvSpPr/>
            <p:nvPr/>
          </p:nvSpPr>
          <p:spPr>
            <a:xfrm>
              <a:off x="177052" y="192832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4" name="Oval 1803"/>
            <p:cNvSpPr/>
            <p:nvPr/>
          </p:nvSpPr>
          <p:spPr>
            <a:xfrm>
              <a:off x="177052" y="177954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5" name="Oval 1804"/>
            <p:cNvSpPr/>
            <p:nvPr/>
          </p:nvSpPr>
          <p:spPr>
            <a:xfrm>
              <a:off x="177052" y="207710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6" name="Oval 1805"/>
            <p:cNvSpPr/>
            <p:nvPr/>
          </p:nvSpPr>
          <p:spPr>
            <a:xfrm>
              <a:off x="177052" y="223005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7" name="Oval 1806"/>
            <p:cNvSpPr/>
            <p:nvPr/>
          </p:nvSpPr>
          <p:spPr>
            <a:xfrm>
              <a:off x="177052" y="237883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8" name="Oval 1807"/>
            <p:cNvSpPr/>
            <p:nvPr/>
          </p:nvSpPr>
          <p:spPr>
            <a:xfrm>
              <a:off x="177052" y="267640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9" name="Oval 1808"/>
            <p:cNvSpPr/>
            <p:nvPr/>
          </p:nvSpPr>
          <p:spPr>
            <a:xfrm>
              <a:off x="177052" y="252762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0" name="Oval 1809"/>
            <p:cNvSpPr/>
            <p:nvPr/>
          </p:nvSpPr>
          <p:spPr>
            <a:xfrm>
              <a:off x="177052" y="282518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1" name="Oval 1810"/>
            <p:cNvSpPr/>
            <p:nvPr/>
          </p:nvSpPr>
          <p:spPr>
            <a:xfrm>
              <a:off x="177052" y="29965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2" name="Oval 1811"/>
            <p:cNvSpPr/>
            <p:nvPr/>
          </p:nvSpPr>
          <p:spPr>
            <a:xfrm>
              <a:off x="177052" y="31453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3" name="Oval 1812"/>
            <p:cNvSpPr/>
            <p:nvPr/>
          </p:nvSpPr>
          <p:spPr>
            <a:xfrm>
              <a:off x="177052" y="34428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4" name="Oval 1813"/>
            <p:cNvSpPr/>
            <p:nvPr/>
          </p:nvSpPr>
          <p:spPr>
            <a:xfrm>
              <a:off x="177052" y="32941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5" name="Oval 1814"/>
            <p:cNvSpPr/>
            <p:nvPr/>
          </p:nvSpPr>
          <p:spPr>
            <a:xfrm>
              <a:off x="177052" y="35916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6" name="Oval 1815"/>
            <p:cNvSpPr/>
            <p:nvPr/>
          </p:nvSpPr>
          <p:spPr>
            <a:xfrm>
              <a:off x="177052" y="37646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7" name="Oval 1816"/>
            <p:cNvSpPr/>
            <p:nvPr/>
          </p:nvSpPr>
          <p:spPr>
            <a:xfrm>
              <a:off x="177052" y="39134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8" name="Oval 1817"/>
            <p:cNvSpPr/>
            <p:nvPr/>
          </p:nvSpPr>
          <p:spPr>
            <a:xfrm>
              <a:off x="177052" y="42109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9" name="Oval 1818"/>
            <p:cNvSpPr/>
            <p:nvPr/>
          </p:nvSpPr>
          <p:spPr>
            <a:xfrm>
              <a:off x="177052" y="40622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0" name="Oval 1819"/>
            <p:cNvSpPr/>
            <p:nvPr/>
          </p:nvSpPr>
          <p:spPr>
            <a:xfrm>
              <a:off x="177052" y="43597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1" name="Oval 1820"/>
            <p:cNvSpPr/>
            <p:nvPr/>
          </p:nvSpPr>
          <p:spPr>
            <a:xfrm>
              <a:off x="177052" y="560808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2" name="Oval 1821"/>
            <p:cNvSpPr/>
            <p:nvPr/>
          </p:nvSpPr>
          <p:spPr>
            <a:xfrm>
              <a:off x="177052" y="575687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3" name="Oval 1822"/>
            <p:cNvSpPr/>
            <p:nvPr/>
          </p:nvSpPr>
          <p:spPr>
            <a:xfrm>
              <a:off x="177052" y="605443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4" name="Oval 1823"/>
            <p:cNvSpPr/>
            <p:nvPr/>
          </p:nvSpPr>
          <p:spPr>
            <a:xfrm>
              <a:off x="177052" y="590565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5" name="Oval 1824"/>
            <p:cNvSpPr/>
            <p:nvPr/>
          </p:nvSpPr>
          <p:spPr>
            <a:xfrm>
              <a:off x="177052" y="620321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26" name="Group 1825"/>
          <p:cNvGrpSpPr/>
          <p:nvPr/>
        </p:nvGrpSpPr>
        <p:grpSpPr>
          <a:xfrm>
            <a:off x="6401343" y="952026"/>
            <a:ext cx="85344" cy="5702995"/>
            <a:chOff x="177052" y="721595"/>
            <a:chExt cx="64008" cy="5702995"/>
          </a:xfrm>
          <a:solidFill>
            <a:sysClr val="windowText" lastClr="000000"/>
          </a:solidFill>
        </p:grpSpPr>
        <p:sp>
          <p:nvSpPr>
            <p:cNvPr id="1827" name="Oval 1826"/>
            <p:cNvSpPr/>
            <p:nvPr/>
          </p:nvSpPr>
          <p:spPr>
            <a:xfrm>
              <a:off x="177052" y="72159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8" name="Oval 1827"/>
            <p:cNvSpPr/>
            <p:nvPr/>
          </p:nvSpPr>
          <p:spPr>
            <a:xfrm>
              <a:off x="177052" y="87037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9" name="Oval 1828"/>
            <p:cNvSpPr/>
            <p:nvPr/>
          </p:nvSpPr>
          <p:spPr>
            <a:xfrm>
              <a:off x="177052" y="116794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0" name="Oval 1829"/>
            <p:cNvSpPr/>
            <p:nvPr/>
          </p:nvSpPr>
          <p:spPr>
            <a:xfrm>
              <a:off x="177052" y="1019161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1" name="Oval 1830"/>
            <p:cNvSpPr/>
            <p:nvPr/>
          </p:nvSpPr>
          <p:spPr>
            <a:xfrm>
              <a:off x="177052" y="635683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2" name="Oval 1831"/>
            <p:cNvSpPr/>
            <p:nvPr/>
          </p:nvSpPr>
          <p:spPr>
            <a:xfrm>
              <a:off x="177052" y="452111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3" name="Oval 1832"/>
            <p:cNvSpPr/>
            <p:nvPr/>
          </p:nvSpPr>
          <p:spPr>
            <a:xfrm>
              <a:off x="177052" y="483041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4" name="Oval 1833"/>
            <p:cNvSpPr/>
            <p:nvPr/>
          </p:nvSpPr>
          <p:spPr>
            <a:xfrm>
              <a:off x="177052" y="468658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5" name="Oval 1834"/>
            <p:cNvSpPr/>
            <p:nvPr/>
          </p:nvSpPr>
          <p:spPr>
            <a:xfrm>
              <a:off x="177052" y="49742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6" name="Oval 1835"/>
            <p:cNvSpPr/>
            <p:nvPr/>
          </p:nvSpPr>
          <p:spPr>
            <a:xfrm>
              <a:off x="177052" y="131672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7" name="Oval 1836"/>
            <p:cNvSpPr/>
            <p:nvPr/>
          </p:nvSpPr>
          <p:spPr>
            <a:xfrm>
              <a:off x="177052" y="148197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8" name="Oval 1837"/>
            <p:cNvSpPr/>
            <p:nvPr/>
          </p:nvSpPr>
          <p:spPr>
            <a:xfrm>
              <a:off x="177052" y="16307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9" name="Oval 1838"/>
            <p:cNvSpPr/>
            <p:nvPr/>
          </p:nvSpPr>
          <p:spPr>
            <a:xfrm>
              <a:off x="177052" y="192832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0" name="Oval 1839"/>
            <p:cNvSpPr/>
            <p:nvPr/>
          </p:nvSpPr>
          <p:spPr>
            <a:xfrm>
              <a:off x="177052" y="177954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1" name="Oval 1840"/>
            <p:cNvSpPr/>
            <p:nvPr/>
          </p:nvSpPr>
          <p:spPr>
            <a:xfrm>
              <a:off x="177052" y="207710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2" name="Oval 1841"/>
            <p:cNvSpPr/>
            <p:nvPr/>
          </p:nvSpPr>
          <p:spPr>
            <a:xfrm>
              <a:off x="177052" y="223005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3" name="Oval 1842"/>
            <p:cNvSpPr/>
            <p:nvPr/>
          </p:nvSpPr>
          <p:spPr>
            <a:xfrm>
              <a:off x="177052" y="237883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4" name="Oval 1843"/>
            <p:cNvSpPr/>
            <p:nvPr/>
          </p:nvSpPr>
          <p:spPr>
            <a:xfrm>
              <a:off x="177052" y="267640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5" name="Oval 1844"/>
            <p:cNvSpPr/>
            <p:nvPr/>
          </p:nvSpPr>
          <p:spPr>
            <a:xfrm>
              <a:off x="177052" y="252762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6" name="Oval 1845"/>
            <p:cNvSpPr/>
            <p:nvPr/>
          </p:nvSpPr>
          <p:spPr>
            <a:xfrm>
              <a:off x="177052" y="282518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7" name="Oval 1846"/>
            <p:cNvSpPr/>
            <p:nvPr/>
          </p:nvSpPr>
          <p:spPr>
            <a:xfrm>
              <a:off x="177052" y="29965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8" name="Oval 1847"/>
            <p:cNvSpPr/>
            <p:nvPr/>
          </p:nvSpPr>
          <p:spPr>
            <a:xfrm>
              <a:off x="177052" y="31453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9" name="Oval 1848"/>
            <p:cNvSpPr/>
            <p:nvPr/>
          </p:nvSpPr>
          <p:spPr>
            <a:xfrm>
              <a:off x="177052" y="34428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0" name="Oval 1849"/>
            <p:cNvSpPr/>
            <p:nvPr/>
          </p:nvSpPr>
          <p:spPr>
            <a:xfrm>
              <a:off x="177052" y="32941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1" name="Oval 1850"/>
            <p:cNvSpPr/>
            <p:nvPr/>
          </p:nvSpPr>
          <p:spPr>
            <a:xfrm>
              <a:off x="177052" y="35916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2" name="Oval 1851"/>
            <p:cNvSpPr/>
            <p:nvPr/>
          </p:nvSpPr>
          <p:spPr>
            <a:xfrm>
              <a:off x="177052" y="37646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3" name="Oval 1852"/>
            <p:cNvSpPr/>
            <p:nvPr/>
          </p:nvSpPr>
          <p:spPr>
            <a:xfrm>
              <a:off x="177052" y="39134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4" name="Oval 1853"/>
            <p:cNvSpPr/>
            <p:nvPr/>
          </p:nvSpPr>
          <p:spPr>
            <a:xfrm>
              <a:off x="177052" y="42109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5" name="Oval 1854"/>
            <p:cNvSpPr/>
            <p:nvPr/>
          </p:nvSpPr>
          <p:spPr>
            <a:xfrm>
              <a:off x="177052" y="40622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6" name="Oval 1855"/>
            <p:cNvSpPr/>
            <p:nvPr/>
          </p:nvSpPr>
          <p:spPr>
            <a:xfrm>
              <a:off x="177052" y="43597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7" name="Oval 1856"/>
            <p:cNvSpPr/>
            <p:nvPr/>
          </p:nvSpPr>
          <p:spPr>
            <a:xfrm>
              <a:off x="177052" y="560808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8" name="Oval 1857"/>
            <p:cNvSpPr/>
            <p:nvPr/>
          </p:nvSpPr>
          <p:spPr>
            <a:xfrm>
              <a:off x="177052" y="575687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9" name="Oval 1858"/>
            <p:cNvSpPr/>
            <p:nvPr/>
          </p:nvSpPr>
          <p:spPr>
            <a:xfrm>
              <a:off x="177052" y="605443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0" name="Oval 1859"/>
            <p:cNvSpPr/>
            <p:nvPr/>
          </p:nvSpPr>
          <p:spPr>
            <a:xfrm>
              <a:off x="177052" y="590565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1" name="Oval 1860"/>
            <p:cNvSpPr/>
            <p:nvPr/>
          </p:nvSpPr>
          <p:spPr>
            <a:xfrm>
              <a:off x="177052" y="620321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62" name="Group 1861"/>
          <p:cNvGrpSpPr/>
          <p:nvPr/>
        </p:nvGrpSpPr>
        <p:grpSpPr>
          <a:xfrm>
            <a:off x="6604543" y="952026"/>
            <a:ext cx="85344" cy="5702995"/>
            <a:chOff x="177052" y="721595"/>
            <a:chExt cx="64008" cy="5702995"/>
          </a:xfrm>
          <a:solidFill>
            <a:sysClr val="windowText" lastClr="000000"/>
          </a:solidFill>
        </p:grpSpPr>
        <p:sp>
          <p:nvSpPr>
            <p:cNvPr id="1863" name="Oval 1862"/>
            <p:cNvSpPr/>
            <p:nvPr/>
          </p:nvSpPr>
          <p:spPr>
            <a:xfrm>
              <a:off x="177052" y="72159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4" name="Oval 1863"/>
            <p:cNvSpPr/>
            <p:nvPr/>
          </p:nvSpPr>
          <p:spPr>
            <a:xfrm>
              <a:off x="177052" y="87037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5" name="Oval 1864"/>
            <p:cNvSpPr/>
            <p:nvPr/>
          </p:nvSpPr>
          <p:spPr>
            <a:xfrm>
              <a:off x="177052" y="116794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6" name="Oval 1865"/>
            <p:cNvSpPr/>
            <p:nvPr/>
          </p:nvSpPr>
          <p:spPr>
            <a:xfrm>
              <a:off x="177052" y="1019161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7" name="Oval 1866"/>
            <p:cNvSpPr/>
            <p:nvPr/>
          </p:nvSpPr>
          <p:spPr>
            <a:xfrm>
              <a:off x="177052" y="635683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8" name="Oval 1867"/>
            <p:cNvSpPr/>
            <p:nvPr/>
          </p:nvSpPr>
          <p:spPr>
            <a:xfrm>
              <a:off x="177052" y="452111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9" name="Oval 1868"/>
            <p:cNvSpPr/>
            <p:nvPr/>
          </p:nvSpPr>
          <p:spPr>
            <a:xfrm>
              <a:off x="177052" y="483041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0" name="Oval 1869"/>
            <p:cNvSpPr/>
            <p:nvPr/>
          </p:nvSpPr>
          <p:spPr>
            <a:xfrm>
              <a:off x="177052" y="468658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1" name="Oval 1870"/>
            <p:cNvSpPr/>
            <p:nvPr/>
          </p:nvSpPr>
          <p:spPr>
            <a:xfrm>
              <a:off x="177052" y="49742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2" name="Oval 1871"/>
            <p:cNvSpPr/>
            <p:nvPr/>
          </p:nvSpPr>
          <p:spPr>
            <a:xfrm>
              <a:off x="177052" y="131672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3" name="Oval 1872"/>
            <p:cNvSpPr/>
            <p:nvPr/>
          </p:nvSpPr>
          <p:spPr>
            <a:xfrm>
              <a:off x="177052" y="148197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4" name="Oval 1873"/>
            <p:cNvSpPr/>
            <p:nvPr/>
          </p:nvSpPr>
          <p:spPr>
            <a:xfrm>
              <a:off x="177052" y="16307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5" name="Oval 1874"/>
            <p:cNvSpPr/>
            <p:nvPr/>
          </p:nvSpPr>
          <p:spPr>
            <a:xfrm>
              <a:off x="177052" y="192832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6" name="Oval 1875"/>
            <p:cNvSpPr/>
            <p:nvPr/>
          </p:nvSpPr>
          <p:spPr>
            <a:xfrm>
              <a:off x="177052" y="177954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7" name="Oval 1876"/>
            <p:cNvSpPr/>
            <p:nvPr/>
          </p:nvSpPr>
          <p:spPr>
            <a:xfrm>
              <a:off x="177052" y="207710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8" name="Oval 1877"/>
            <p:cNvSpPr/>
            <p:nvPr/>
          </p:nvSpPr>
          <p:spPr>
            <a:xfrm>
              <a:off x="177052" y="223005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9" name="Oval 1878"/>
            <p:cNvSpPr/>
            <p:nvPr/>
          </p:nvSpPr>
          <p:spPr>
            <a:xfrm>
              <a:off x="177052" y="237883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0" name="Oval 1879"/>
            <p:cNvSpPr/>
            <p:nvPr/>
          </p:nvSpPr>
          <p:spPr>
            <a:xfrm>
              <a:off x="177052" y="267640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1" name="Oval 1880"/>
            <p:cNvSpPr/>
            <p:nvPr/>
          </p:nvSpPr>
          <p:spPr>
            <a:xfrm>
              <a:off x="177052" y="252762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2" name="Oval 1881"/>
            <p:cNvSpPr/>
            <p:nvPr/>
          </p:nvSpPr>
          <p:spPr>
            <a:xfrm>
              <a:off x="177052" y="282518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3" name="Oval 1882"/>
            <p:cNvSpPr/>
            <p:nvPr/>
          </p:nvSpPr>
          <p:spPr>
            <a:xfrm>
              <a:off x="177052" y="29965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4" name="Oval 1883"/>
            <p:cNvSpPr/>
            <p:nvPr/>
          </p:nvSpPr>
          <p:spPr>
            <a:xfrm>
              <a:off x="177052" y="31453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5" name="Oval 1884"/>
            <p:cNvSpPr/>
            <p:nvPr/>
          </p:nvSpPr>
          <p:spPr>
            <a:xfrm>
              <a:off x="177052" y="34428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6" name="Oval 1885"/>
            <p:cNvSpPr/>
            <p:nvPr/>
          </p:nvSpPr>
          <p:spPr>
            <a:xfrm>
              <a:off x="177052" y="32941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7" name="Oval 1886"/>
            <p:cNvSpPr/>
            <p:nvPr/>
          </p:nvSpPr>
          <p:spPr>
            <a:xfrm>
              <a:off x="177052" y="35916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8" name="Oval 1887"/>
            <p:cNvSpPr/>
            <p:nvPr/>
          </p:nvSpPr>
          <p:spPr>
            <a:xfrm>
              <a:off x="177052" y="37646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9" name="Oval 1888"/>
            <p:cNvSpPr/>
            <p:nvPr/>
          </p:nvSpPr>
          <p:spPr>
            <a:xfrm>
              <a:off x="177052" y="39134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0" name="Oval 1889"/>
            <p:cNvSpPr/>
            <p:nvPr/>
          </p:nvSpPr>
          <p:spPr>
            <a:xfrm>
              <a:off x="177052" y="42109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1" name="Oval 1890"/>
            <p:cNvSpPr/>
            <p:nvPr/>
          </p:nvSpPr>
          <p:spPr>
            <a:xfrm>
              <a:off x="177052" y="40622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2" name="Oval 1891"/>
            <p:cNvSpPr/>
            <p:nvPr/>
          </p:nvSpPr>
          <p:spPr>
            <a:xfrm>
              <a:off x="177052" y="43597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3" name="Oval 1892"/>
            <p:cNvSpPr/>
            <p:nvPr/>
          </p:nvSpPr>
          <p:spPr>
            <a:xfrm>
              <a:off x="177052" y="560808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4" name="Oval 1893"/>
            <p:cNvSpPr/>
            <p:nvPr/>
          </p:nvSpPr>
          <p:spPr>
            <a:xfrm>
              <a:off x="177052" y="575687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5" name="Oval 1894"/>
            <p:cNvSpPr/>
            <p:nvPr/>
          </p:nvSpPr>
          <p:spPr>
            <a:xfrm>
              <a:off x="177052" y="605443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6" name="Oval 1895"/>
            <p:cNvSpPr/>
            <p:nvPr/>
          </p:nvSpPr>
          <p:spPr>
            <a:xfrm>
              <a:off x="177052" y="590565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7" name="Oval 1896"/>
            <p:cNvSpPr/>
            <p:nvPr/>
          </p:nvSpPr>
          <p:spPr>
            <a:xfrm>
              <a:off x="177052" y="620321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98" name="Group 1897"/>
          <p:cNvGrpSpPr/>
          <p:nvPr/>
        </p:nvGrpSpPr>
        <p:grpSpPr>
          <a:xfrm>
            <a:off x="6807743" y="952026"/>
            <a:ext cx="85344" cy="5702995"/>
            <a:chOff x="177052" y="721595"/>
            <a:chExt cx="64008" cy="5702995"/>
          </a:xfrm>
          <a:solidFill>
            <a:srgbClr val="FF0000"/>
          </a:solidFill>
        </p:grpSpPr>
        <p:sp>
          <p:nvSpPr>
            <p:cNvPr id="1899" name="Oval 1898"/>
            <p:cNvSpPr/>
            <p:nvPr/>
          </p:nvSpPr>
          <p:spPr>
            <a:xfrm>
              <a:off x="177052" y="72159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0" name="Oval 1899"/>
            <p:cNvSpPr/>
            <p:nvPr/>
          </p:nvSpPr>
          <p:spPr>
            <a:xfrm>
              <a:off x="177052" y="87037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1" name="Oval 1900"/>
            <p:cNvSpPr/>
            <p:nvPr/>
          </p:nvSpPr>
          <p:spPr>
            <a:xfrm>
              <a:off x="177052" y="116794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2" name="Oval 1901"/>
            <p:cNvSpPr/>
            <p:nvPr/>
          </p:nvSpPr>
          <p:spPr>
            <a:xfrm>
              <a:off x="177052" y="1019161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3" name="Oval 1902"/>
            <p:cNvSpPr/>
            <p:nvPr/>
          </p:nvSpPr>
          <p:spPr>
            <a:xfrm>
              <a:off x="177052" y="635683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4" name="Oval 1903"/>
            <p:cNvSpPr/>
            <p:nvPr/>
          </p:nvSpPr>
          <p:spPr>
            <a:xfrm>
              <a:off x="177052" y="452111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5" name="Oval 1904"/>
            <p:cNvSpPr/>
            <p:nvPr/>
          </p:nvSpPr>
          <p:spPr>
            <a:xfrm>
              <a:off x="177052" y="483041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6" name="Oval 1905"/>
            <p:cNvSpPr/>
            <p:nvPr/>
          </p:nvSpPr>
          <p:spPr>
            <a:xfrm>
              <a:off x="177052" y="468658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7" name="Oval 1906"/>
            <p:cNvSpPr/>
            <p:nvPr/>
          </p:nvSpPr>
          <p:spPr>
            <a:xfrm>
              <a:off x="177052" y="49742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8" name="Oval 1907"/>
            <p:cNvSpPr/>
            <p:nvPr/>
          </p:nvSpPr>
          <p:spPr>
            <a:xfrm>
              <a:off x="177052" y="131672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9" name="Oval 1908"/>
            <p:cNvSpPr/>
            <p:nvPr/>
          </p:nvSpPr>
          <p:spPr>
            <a:xfrm>
              <a:off x="177052" y="148197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0" name="Oval 1909"/>
            <p:cNvSpPr/>
            <p:nvPr/>
          </p:nvSpPr>
          <p:spPr>
            <a:xfrm>
              <a:off x="177052" y="16307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1" name="Oval 1910"/>
            <p:cNvSpPr/>
            <p:nvPr/>
          </p:nvSpPr>
          <p:spPr>
            <a:xfrm>
              <a:off x="177052" y="192832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2" name="Oval 1911"/>
            <p:cNvSpPr/>
            <p:nvPr/>
          </p:nvSpPr>
          <p:spPr>
            <a:xfrm>
              <a:off x="177052" y="177954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3" name="Oval 1912"/>
            <p:cNvSpPr/>
            <p:nvPr/>
          </p:nvSpPr>
          <p:spPr>
            <a:xfrm>
              <a:off x="177052" y="207710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4" name="Oval 1913"/>
            <p:cNvSpPr/>
            <p:nvPr/>
          </p:nvSpPr>
          <p:spPr>
            <a:xfrm>
              <a:off x="177052" y="223005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5" name="Oval 1914"/>
            <p:cNvSpPr/>
            <p:nvPr/>
          </p:nvSpPr>
          <p:spPr>
            <a:xfrm>
              <a:off x="177052" y="237883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6" name="Oval 1915"/>
            <p:cNvSpPr/>
            <p:nvPr/>
          </p:nvSpPr>
          <p:spPr>
            <a:xfrm>
              <a:off x="177052" y="267640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7" name="Oval 1916"/>
            <p:cNvSpPr/>
            <p:nvPr/>
          </p:nvSpPr>
          <p:spPr>
            <a:xfrm>
              <a:off x="177052" y="252762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8" name="Oval 1917"/>
            <p:cNvSpPr/>
            <p:nvPr/>
          </p:nvSpPr>
          <p:spPr>
            <a:xfrm>
              <a:off x="177052" y="282518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9" name="Oval 1918"/>
            <p:cNvSpPr/>
            <p:nvPr/>
          </p:nvSpPr>
          <p:spPr>
            <a:xfrm>
              <a:off x="177052" y="29965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0" name="Oval 1919"/>
            <p:cNvSpPr/>
            <p:nvPr/>
          </p:nvSpPr>
          <p:spPr>
            <a:xfrm>
              <a:off x="177052" y="31453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1" name="Oval 1920"/>
            <p:cNvSpPr/>
            <p:nvPr/>
          </p:nvSpPr>
          <p:spPr>
            <a:xfrm>
              <a:off x="177052" y="34428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2" name="Oval 1921"/>
            <p:cNvSpPr/>
            <p:nvPr/>
          </p:nvSpPr>
          <p:spPr>
            <a:xfrm>
              <a:off x="177052" y="32941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3" name="Oval 1922"/>
            <p:cNvSpPr/>
            <p:nvPr/>
          </p:nvSpPr>
          <p:spPr>
            <a:xfrm>
              <a:off x="177052" y="35916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4" name="Oval 1923"/>
            <p:cNvSpPr/>
            <p:nvPr/>
          </p:nvSpPr>
          <p:spPr>
            <a:xfrm>
              <a:off x="177052" y="37646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5" name="Oval 1924"/>
            <p:cNvSpPr/>
            <p:nvPr/>
          </p:nvSpPr>
          <p:spPr>
            <a:xfrm>
              <a:off x="177052" y="39134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6" name="Oval 1925"/>
            <p:cNvSpPr/>
            <p:nvPr/>
          </p:nvSpPr>
          <p:spPr>
            <a:xfrm>
              <a:off x="177052" y="42109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7" name="Oval 1926"/>
            <p:cNvSpPr/>
            <p:nvPr/>
          </p:nvSpPr>
          <p:spPr>
            <a:xfrm>
              <a:off x="177052" y="40622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8" name="Oval 1927"/>
            <p:cNvSpPr/>
            <p:nvPr/>
          </p:nvSpPr>
          <p:spPr>
            <a:xfrm>
              <a:off x="177052" y="43597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9" name="Oval 1928"/>
            <p:cNvSpPr/>
            <p:nvPr/>
          </p:nvSpPr>
          <p:spPr>
            <a:xfrm>
              <a:off x="177052" y="560808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0" name="Oval 1929"/>
            <p:cNvSpPr/>
            <p:nvPr/>
          </p:nvSpPr>
          <p:spPr>
            <a:xfrm>
              <a:off x="177052" y="575687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1" name="Oval 1930"/>
            <p:cNvSpPr/>
            <p:nvPr/>
          </p:nvSpPr>
          <p:spPr>
            <a:xfrm>
              <a:off x="177052" y="605443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2" name="Oval 1931"/>
            <p:cNvSpPr/>
            <p:nvPr/>
          </p:nvSpPr>
          <p:spPr>
            <a:xfrm>
              <a:off x="177052" y="590565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3" name="Oval 1932"/>
            <p:cNvSpPr/>
            <p:nvPr/>
          </p:nvSpPr>
          <p:spPr>
            <a:xfrm>
              <a:off x="177052" y="620321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34" name="Group 1933"/>
          <p:cNvGrpSpPr/>
          <p:nvPr/>
        </p:nvGrpSpPr>
        <p:grpSpPr>
          <a:xfrm>
            <a:off x="7010943" y="952026"/>
            <a:ext cx="85344" cy="5702995"/>
            <a:chOff x="177052" y="721595"/>
            <a:chExt cx="64008" cy="5702995"/>
          </a:xfrm>
          <a:solidFill>
            <a:sysClr val="windowText" lastClr="000000"/>
          </a:solidFill>
        </p:grpSpPr>
        <p:sp>
          <p:nvSpPr>
            <p:cNvPr id="1935" name="Oval 1934"/>
            <p:cNvSpPr/>
            <p:nvPr/>
          </p:nvSpPr>
          <p:spPr>
            <a:xfrm>
              <a:off x="177052" y="72159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6" name="Oval 1935"/>
            <p:cNvSpPr/>
            <p:nvPr/>
          </p:nvSpPr>
          <p:spPr>
            <a:xfrm>
              <a:off x="177052" y="87037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7" name="Oval 1936"/>
            <p:cNvSpPr/>
            <p:nvPr/>
          </p:nvSpPr>
          <p:spPr>
            <a:xfrm>
              <a:off x="177052" y="116794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8" name="Oval 1937"/>
            <p:cNvSpPr/>
            <p:nvPr/>
          </p:nvSpPr>
          <p:spPr>
            <a:xfrm>
              <a:off x="177052" y="1019161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9" name="Oval 1938"/>
            <p:cNvSpPr/>
            <p:nvPr/>
          </p:nvSpPr>
          <p:spPr>
            <a:xfrm>
              <a:off x="177052" y="635683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0" name="Oval 1939"/>
            <p:cNvSpPr/>
            <p:nvPr/>
          </p:nvSpPr>
          <p:spPr>
            <a:xfrm>
              <a:off x="177052" y="452111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1" name="Oval 1940"/>
            <p:cNvSpPr/>
            <p:nvPr/>
          </p:nvSpPr>
          <p:spPr>
            <a:xfrm>
              <a:off x="177052" y="483041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2" name="Oval 1941"/>
            <p:cNvSpPr/>
            <p:nvPr/>
          </p:nvSpPr>
          <p:spPr>
            <a:xfrm>
              <a:off x="177052" y="468658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3" name="Oval 1942"/>
            <p:cNvSpPr/>
            <p:nvPr/>
          </p:nvSpPr>
          <p:spPr>
            <a:xfrm>
              <a:off x="177052" y="49742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4" name="Oval 1943"/>
            <p:cNvSpPr/>
            <p:nvPr/>
          </p:nvSpPr>
          <p:spPr>
            <a:xfrm>
              <a:off x="177052" y="131672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5" name="Oval 1944"/>
            <p:cNvSpPr/>
            <p:nvPr/>
          </p:nvSpPr>
          <p:spPr>
            <a:xfrm>
              <a:off x="177052" y="148197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6" name="Oval 1945"/>
            <p:cNvSpPr/>
            <p:nvPr/>
          </p:nvSpPr>
          <p:spPr>
            <a:xfrm>
              <a:off x="177052" y="16307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7" name="Oval 1946"/>
            <p:cNvSpPr/>
            <p:nvPr/>
          </p:nvSpPr>
          <p:spPr>
            <a:xfrm>
              <a:off x="177052" y="192832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8" name="Oval 1947"/>
            <p:cNvSpPr/>
            <p:nvPr/>
          </p:nvSpPr>
          <p:spPr>
            <a:xfrm>
              <a:off x="177052" y="177954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9" name="Oval 1948"/>
            <p:cNvSpPr/>
            <p:nvPr/>
          </p:nvSpPr>
          <p:spPr>
            <a:xfrm>
              <a:off x="177052" y="207710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0" name="Oval 1949"/>
            <p:cNvSpPr/>
            <p:nvPr/>
          </p:nvSpPr>
          <p:spPr>
            <a:xfrm>
              <a:off x="177052" y="223005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1" name="Oval 1950"/>
            <p:cNvSpPr/>
            <p:nvPr/>
          </p:nvSpPr>
          <p:spPr>
            <a:xfrm>
              <a:off x="177052" y="237883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2" name="Oval 1951"/>
            <p:cNvSpPr/>
            <p:nvPr/>
          </p:nvSpPr>
          <p:spPr>
            <a:xfrm>
              <a:off x="177052" y="267640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3" name="Oval 1952"/>
            <p:cNvSpPr/>
            <p:nvPr/>
          </p:nvSpPr>
          <p:spPr>
            <a:xfrm>
              <a:off x="177052" y="252762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4" name="Oval 1953"/>
            <p:cNvSpPr/>
            <p:nvPr/>
          </p:nvSpPr>
          <p:spPr>
            <a:xfrm>
              <a:off x="177052" y="282518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5" name="Oval 1954"/>
            <p:cNvSpPr/>
            <p:nvPr/>
          </p:nvSpPr>
          <p:spPr>
            <a:xfrm>
              <a:off x="177052" y="29965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6" name="Oval 1955"/>
            <p:cNvSpPr/>
            <p:nvPr/>
          </p:nvSpPr>
          <p:spPr>
            <a:xfrm>
              <a:off x="177052" y="31453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7" name="Oval 1956"/>
            <p:cNvSpPr/>
            <p:nvPr/>
          </p:nvSpPr>
          <p:spPr>
            <a:xfrm>
              <a:off x="177052" y="34428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8" name="Oval 1957"/>
            <p:cNvSpPr/>
            <p:nvPr/>
          </p:nvSpPr>
          <p:spPr>
            <a:xfrm>
              <a:off x="177052" y="32941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9" name="Oval 1958"/>
            <p:cNvSpPr/>
            <p:nvPr/>
          </p:nvSpPr>
          <p:spPr>
            <a:xfrm>
              <a:off x="177052" y="35916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0" name="Oval 1959"/>
            <p:cNvSpPr/>
            <p:nvPr/>
          </p:nvSpPr>
          <p:spPr>
            <a:xfrm>
              <a:off x="177052" y="37646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1" name="Oval 1960"/>
            <p:cNvSpPr/>
            <p:nvPr/>
          </p:nvSpPr>
          <p:spPr>
            <a:xfrm>
              <a:off x="177052" y="39134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2" name="Oval 1961"/>
            <p:cNvSpPr/>
            <p:nvPr/>
          </p:nvSpPr>
          <p:spPr>
            <a:xfrm>
              <a:off x="177052" y="42109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3" name="Oval 1962"/>
            <p:cNvSpPr/>
            <p:nvPr/>
          </p:nvSpPr>
          <p:spPr>
            <a:xfrm>
              <a:off x="177052" y="40622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4" name="Oval 1963"/>
            <p:cNvSpPr/>
            <p:nvPr/>
          </p:nvSpPr>
          <p:spPr>
            <a:xfrm>
              <a:off x="177052" y="43597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5" name="Oval 1964"/>
            <p:cNvSpPr/>
            <p:nvPr/>
          </p:nvSpPr>
          <p:spPr>
            <a:xfrm>
              <a:off x="177052" y="560808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6" name="Oval 1965"/>
            <p:cNvSpPr/>
            <p:nvPr/>
          </p:nvSpPr>
          <p:spPr>
            <a:xfrm>
              <a:off x="177052" y="575687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7" name="Oval 1966"/>
            <p:cNvSpPr/>
            <p:nvPr/>
          </p:nvSpPr>
          <p:spPr>
            <a:xfrm>
              <a:off x="177052" y="605443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8" name="Oval 1967"/>
            <p:cNvSpPr/>
            <p:nvPr/>
          </p:nvSpPr>
          <p:spPr>
            <a:xfrm>
              <a:off x="177052" y="590565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9" name="Oval 1968"/>
            <p:cNvSpPr/>
            <p:nvPr/>
          </p:nvSpPr>
          <p:spPr>
            <a:xfrm>
              <a:off x="177052" y="620321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70" name="Group 1969"/>
          <p:cNvGrpSpPr/>
          <p:nvPr/>
        </p:nvGrpSpPr>
        <p:grpSpPr>
          <a:xfrm>
            <a:off x="7214143" y="952026"/>
            <a:ext cx="85344" cy="5702995"/>
            <a:chOff x="177052" y="721595"/>
            <a:chExt cx="64008" cy="5702995"/>
          </a:xfrm>
          <a:solidFill>
            <a:sysClr val="windowText" lastClr="000000"/>
          </a:solidFill>
        </p:grpSpPr>
        <p:sp>
          <p:nvSpPr>
            <p:cNvPr id="1971" name="Oval 1970"/>
            <p:cNvSpPr/>
            <p:nvPr/>
          </p:nvSpPr>
          <p:spPr>
            <a:xfrm>
              <a:off x="177052" y="72159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2" name="Oval 1971"/>
            <p:cNvSpPr/>
            <p:nvPr/>
          </p:nvSpPr>
          <p:spPr>
            <a:xfrm>
              <a:off x="177052" y="87037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3" name="Oval 1972"/>
            <p:cNvSpPr/>
            <p:nvPr/>
          </p:nvSpPr>
          <p:spPr>
            <a:xfrm>
              <a:off x="177052" y="116794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4" name="Oval 1973"/>
            <p:cNvSpPr/>
            <p:nvPr/>
          </p:nvSpPr>
          <p:spPr>
            <a:xfrm>
              <a:off x="177052" y="1019161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5" name="Oval 1974"/>
            <p:cNvSpPr/>
            <p:nvPr/>
          </p:nvSpPr>
          <p:spPr>
            <a:xfrm>
              <a:off x="177052" y="635683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6" name="Oval 1975"/>
            <p:cNvSpPr/>
            <p:nvPr/>
          </p:nvSpPr>
          <p:spPr>
            <a:xfrm>
              <a:off x="177052" y="452111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7" name="Oval 1976"/>
            <p:cNvSpPr/>
            <p:nvPr/>
          </p:nvSpPr>
          <p:spPr>
            <a:xfrm>
              <a:off x="177052" y="483041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8" name="Oval 1977"/>
            <p:cNvSpPr/>
            <p:nvPr/>
          </p:nvSpPr>
          <p:spPr>
            <a:xfrm>
              <a:off x="177052" y="468658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9" name="Oval 1978"/>
            <p:cNvSpPr/>
            <p:nvPr/>
          </p:nvSpPr>
          <p:spPr>
            <a:xfrm>
              <a:off x="177052" y="49742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0" name="Oval 1979"/>
            <p:cNvSpPr/>
            <p:nvPr/>
          </p:nvSpPr>
          <p:spPr>
            <a:xfrm>
              <a:off x="177052" y="131672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1" name="Oval 1980"/>
            <p:cNvSpPr/>
            <p:nvPr/>
          </p:nvSpPr>
          <p:spPr>
            <a:xfrm>
              <a:off x="177052" y="148197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2" name="Oval 1981"/>
            <p:cNvSpPr/>
            <p:nvPr/>
          </p:nvSpPr>
          <p:spPr>
            <a:xfrm>
              <a:off x="177052" y="16307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1" name="Oval 2070"/>
            <p:cNvSpPr/>
            <p:nvPr/>
          </p:nvSpPr>
          <p:spPr>
            <a:xfrm>
              <a:off x="177052" y="192832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4" name="Oval 2073"/>
            <p:cNvSpPr/>
            <p:nvPr/>
          </p:nvSpPr>
          <p:spPr>
            <a:xfrm>
              <a:off x="177052" y="177954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4" name="Oval 2093"/>
            <p:cNvSpPr/>
            <p:nvPr/>
          </p:nvSpPr>
          <p:spPr>
            <a:xfrm>
              <a:off x="177052" y="207710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5" name="Oval 2094"/>
            <p:cNvSpPr/>
            <p:nvPr/>
          </p:nvSpPr>
          <p:spPr>
            <a:xfrm>
              <a:off x="177052" y="223005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6" name="Oval 2095"/>
            <p:cNvSpPr/>
            <p:nvPr/>
          </p:nvSpPr>
          <p:spPr>
            <a:xfrm>
              <a:off x="177052" y="237883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7" name="Oval 2096"/>
            <p:cNvSpPr/>
            <p:nvPr/>
          </p:nvSpPr>
          <p:spPr>
            <a:xfrm>
              <a:off x="177052" y="267640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8" name="Oval 2097"/>
            <p:cNvSpPr/>
            <p:nvPr/>
          </p:nvSpPr>
          <p:spPr>
            <a:xfrm>
              <a:off x="177052" y="252762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9" name="Oval 2098"/>
            <p:cNvSpPr/>
            <p:nvPr/>
          </p:nvSpPr>
          <p:spPr>
            <a:xfrm>
              <a:off x="177052" y="282518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0" name="Oval 2099"/>
            <p:cNvSpPr/>
            <p:nvPr/>
          </p:nvSpPr>
          <p:spPr>
            <a:xfrm>
              <a:off x="177052" y="29965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1" name="Oval 2100"/>
            <p:cNvSpPr/>
            <p:nvPr/>
          </p:nvSpPr>
          <p:spPr>
            <a:xfrm>
              <a:off x="177052" y="31453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2" name="Oval 2101"/>
            <p:cNvSpPr/>
            <p:nvPr/>
          </p:nvSpPr>
          <p:spPr>
            <a:xfrm>
              <a:off x="177052" y="34428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3" name="Oval 2102"/>
            <p:cNvSpPr/>
            <p:nvPr/>
          </p:nvSpPr>
          <p:spPr>
            <a:xfrm>
              <a:off x="177052" y="32941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4" name="Oval 2103"/>
            <p:cNvSpPr/>
            <p:nvPr/>
          </p:nvSpPr>
          <p:spPr>
            <a:xfrm>
              <a:off x="177052" y="35916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5" name="Oval 2104"/>
            <p:cNvSpPr/>
            <p:nvPr/>
          </p:nvSpPr>
          <p:spPr>
            <a:xfrm>
              <a:off x="177052" y="37646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6" name="Oval 2105"/>
            <p:cNvSpPr/>
            <p:nvPr/>
          </p:nvSpPr>
          <p:spPr>
            <a:xfrm>
              <a:off x="177052" y="39134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7" name="Oval 2106"/>
            <p:cNvSpPr/>
            <p:nvPr/>
          </p:nvSpPr>
          <p:spPr>
            <a:xfrm>
              <a:off x="177052" y="42109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8" name="Oval 2107"/>
            <p:cNvSpPr/>
            <p:nvPr/>
          </p:nvSpPr>
          <p:spPr>
            <a:xfrm>
              <a:off x="177052" y="40622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9" name="Oval 2108"/>
            <p:cNvSpPr/>
            <p:nvPr/>
          </p:nvSpPr>
          <p:spPr>
            <a:xfrm>
              <a:off x="177052" y="43597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0" name="Oval 2109"/>
            <p:cNvSpPr/>
            <p:nvPr/>
          </p:nvSpPr>
          <p:spPr>
            <a:xfrm>
              <a:off x="177052" y="560808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1" name="Oval 2110"/>
            <p:cNvSpPr/>
            <p:nvPr/>
          </p:nvSpPr>
          <p:spPr>
            <a:xfrm>
              <a:off x="177052" y="575687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2" name="Oval 2111"/>
            <p:cNvSpPr/>
            <p:nvPr/>
          </p:nvSpPr>
          <p:spPr>
            <a:xfrm>
              <a:off x="177052" y="605443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3" name="Oval 2112"/>
            <p:cNvSpPr/>
            <p:nvPr/>
          </p:nvSpPr>
          <p:spPr>
            <a:xfrm>
              <a:off x="177052" y="590565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4" name="Oval 2113"/>
            <p:cNvSpPr/>
            <p:nvPr/>
          </p:nvSpPr>
          <p:spPr>
            <a:xfrm>
              <a:off x="177052" y="620321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15" name="Group 2114"/>
          <p:cNvGrpSpPr/>
          <p:nvPr/>
        </p:nvGrpSpPr>
        <p:grpSpPr>
          <a:xfrm>
            <a:off x="7417343" y="952026"/>
            <a:ext cx="85344" cy="5702995"/>
            <a:chOff x="177052" y="721595"/>
            <a:chExt cx="64008" cy="5702995"/>
          </a:xfrm>
          <a:solidFill>
            <a:sysClr val="windowText" lastClr="000000"/>
          </a:solidFill>
        </p:grpSpPr>
        <p:sp>
          <p:nvSpPr>
            <p:cNvPr id="2116" name="Oval 2115"/>
            <p:cNvSpPr/>
            <p:nvPr/>
          </p:nvSpPr>
          <p:spPr>
            <a:xfrm>
              <a:off x="177052" y="72159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7" name="Oval 2116"/>
            <p:cNvSpPr/>
            <p:nvPr/>
          </p:nvSpPr>
          <p:spPr>
            <a:xfrm>
              <a:off x="177052" y="87037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8" name="Oval 2117"/>
            <p:cNvSpPr/>
            <p:nvPr/>
          </p:nvSpPr>
          <p:spPr>
            <a:xfrm>
              <a:off x="177052" y="116794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9" name="Oval 2118"/>
            <p:cNvSpPr/>
            <p:nvPr/>
          </p:nvSpPr>
          <p:spPr>
            <a:xfrm>
              <a:off x="177052" y="1019161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0" name="Oval 2119"/>
            <p:cNvSpPr/>
            <p:nvPr/>
          </p:nvSpPr>
          <p:spPr>
            <a:xfrm>
              <a:off x="177052" y="635683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1" name="Oval 2120"/>
            <p:cNvSpPr/>
            <p:nvPr/>
          </p:nvSpPr>
          <p:spPr>
            <a:xfrm>
              <a:off x="177052" y="452111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2" name="Oval 2121"/>
            <p:cNvSpPr/>
            <p:nvPr/>
          </p:nvSpPr>
          <p:spPr>
            <a:xfrm>
              <a:off x="177052" y="483041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3" name="Oval 2122"/>
            <p:cNvSpPr/>
            <p:nvPr/>
          </p:nvSpPr>
          <p:spPr>
            <a:xfrm>
              <a:off x="177052" y="468658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4" name="Oval 2123"/>
            <p:cNvSpPr/>
            <p:nvPr/>
          </p:nvSpPr>
          <p:spPr>
            <a:xfrm>
              <a:off x="177052" y="49742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5" name="Oval 2124"/>
            <p:cNvSpPr/>
            <p:nvPr/>
          </p:nvSpPr>
          <p:spPr>
            <a:xfrm>
              <a:off x="177052" y="131672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6" name="Oval 2125"/>
            <p:cNvSpPr/>
            <p:nvPr/>
          </p:nvSpPr>
          <p:spPr>
            <a:xfrm>
              <a:off x="177052" y="148197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7" name="Oval 2126"/>
            <p:cNvSpPr/>
            <p:nvPr/>
          </p:nvSpPr>
          <p:spPr>
            <a:xfrm>
              <a:off x="177052" y="16307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8" name="Oval 2127"/>
            <p:cNvSpPr/>
            <p:nvPr/>
          </p:nvSpPr>
          <p:spPr>
            <a:xfrm>
              <a:off x="177052" y="192832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9" name="Oval 2128"/>
            <p:cNvSpPr/>
            <p:nvPr/>
          </p:nvSpPr>
          <p:spPr>
            <a:xfrm>
              <a:off x="177052" y="177954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0" name="Oval 2129"/>
            <p:cNvSpPr/>
            <p:nvPr/>
          </p:nvSpPr>
          <p:spPr>
            <a:xfrm>
              <a:off x="177052" y="207710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1" name="Oval 2130"/>
            <p:cNvSpPr/>
            <p:nvPr/>
          </p:nvSpPr>
          <p:spPr>
            <a:xfrm>
              <a:off x="177052" y="223005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2" name="Oval 2131"/>
            <p:cNvSpPr/>
            <p:nvPr/>
          </p:nvSpPr>
          <p:spPr>
            <a:xfrm>
              <a:off x="177052" y="237883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3" name="Oval 2132"/>
            <p:cNvSpPr/>
            <p:nvPr/>
          </p:nvSpPr>
          <p:spPr>
            <a:xfrm>
              <a:off x="177052" y="267640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4" name="Oval 2133"/>
            <p:cNvSpPr/>
            <p:nvPr/>
          </p:nvSpPr>
          <p:spPr>
            <a:xfrm>
              <a:off x="177052" y="252762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5" name="Oval 2134"/>
            <p:cNvSpPr/>
            <p:nvPr/>
          </p:nvSpPr>
          <p:spPr>
            <a:xfrm>
              <a:off x="177052" y="282518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6" name="Oval 2135"/>
            <p:cNvSpPr/>
            <p:nvPr/>
          </p:nvSpPr>
          <p:spPr>
            <a:xfrm>
              <a:off x="177052" y="29965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7" name="Oval 2136"/>
            <p:cNvSpPr/>
            <p:nvPr/>
          </p:nvSpPr>
          <p:spPr>
            <a:xfrm>
              <a:off x="177052" y="31453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8" name="Oval 2137"/>
            <p:cNvSpPr/>
            <p:nvPr/>
          </p:nvSpPr>
          <p:spPr>
            <a:xfrm>
              <a:off x="177052" y="34428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9" name="Oval 2138"/>
            <p:cNvSpPr/>
            <p:nvPr/>
          </p:nvSpPr>
          <p:spPr>
            <a:xfrm>
              <a:off x="177052" y="32941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0" name="Oval 2139"/>
            <p:cNvSpPr/>
            <p:nvPr/>
          </p:nvSpPr>
          <p:spPr>
            <a:xfrm>
              <a:off x="177052" y="35916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1" name="Oval 2140"/>
            <p:cNvSpPr/>
            <p:nvPr/>
          </p:nvSpPr>
          <p:spPr>
            <a:xfrm>
              <a:off x="177052" y="37646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2" name="Oval 2141"/>
            <p:cNvSpPr/>
            <p:nvPr/>
          </p:nvSpPr>
          <p:spPr>
            <a:xfrm>
              <a:off x="177052" y="39134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3" name="Oval 2142"/>
            <p:cNvSpPr/>
            <p:nvPr/>
          </p:nvSpPr>
          <p:spPr>
            <a:xfrm>
              <a:off x="177052" y="42109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4" name="Oval 2143"/>
            <p:cNvSpPr/>
            <p:nvPr/>
          </p:nvSpPr>
          <p:spPr>
            <a:xfrm>
              <a:off x="177052" y="40622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5" name="Oval 2144"/>
            <p:cNvSpPr/>
            <p:nvPr/>
          </p:nvSpPr>
          <p:spPr>
            <a:xfrm>
              <a:off x="177052" y="43597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6" name="Oval 2145"/>
            <p:cNvSpPr/>
            <p:nvPr/>
          </p:nvSpPr>
          <p:spPr>
            <a:xfrm>
              <a:off x="177052" y="560808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7" name="Oval 2146"/>
            <p:cNvSpPr/>
            <p:nvPr/>
          </p:nvSpPr>
          <p:spPr>
            <a:xfrm>
              <a:off x="177052" y="575687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8" name="Oval 2147"/>
            <p:cNvSpPr/>
            <p:nvPr/>
          </p:nvSpPr>
          <p:spPr>
            <a:xfrm>
              <a:off x="177052" y="605443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9" name="Oval 2148"/>
            <p:cNvSpPr/>
            <p:nvPr/>
          </p:nvSpPr>
          <p:spPr>
            <a:xfrm>
              <a:off x="177052" y="590565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0" name="Oval 2149"/>
            <p:cNvSpPr/>
            <p:nvPr/>
          </p:nvSpPr>
          <p:spPr>
            <a:xfrm>
              <a:off x="177052" y="620321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51" name="Group 2150"/>
          <p:cNvGrpSpPr/>
          <p:nvPr/>
        </p:nvGrpSpPr>
        <p:grpSpPr>
          <a:xfrm>
            <a:off x="7614996" y="952026"/>
            <a:ext cx="85344" cy="5702995"/>
            <a:chOff x="177052" y="721595"/>
            <a:chExt cx="64008" cy="5702995"/>
          </a:xfrm>
          <a:solidFill>
            <a:srgbClr val="FF0000"/>
          </a:solidFill>
        </p:grpSpPr>
        <p:sp>
          <p:nvSpPr>
            <p:cNvPr id="2152" name="Oval 2151"/>
            <p:cNvSpPr/>
            <p:nvPr/>
          </p:nvSpPr>
          <p:spPr>
            <a:xfrm>
              <a:off x="177052" y="72159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3" name="Oval 2152"/>
            <p:cNvSpPr/>
            <p:nvPr/>
          </p:nvSpPr>
          <p:spPr>
            <a:xfrm>
              <a:off x="177052" y="87037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4" name="Oval 2153"/>
            <p:cNvSpPr/>
            <p:nvPr/>
          </p:nvSpPr>
          <p:spPr>
            <a:xfrm>
              <a:off x="177052" y="116794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5" name="Oval 2154"/>
            <p:cNvSpPr/>
            <p:nvPr/>
          </p:nvSpPr>
          <p:spPr>
            <a:xfrm>
              <a:off x="177052" y="1019161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6" name="Oval 2155"/>
            <p:cNvSpPr/>
            <p:nvPr/>
          </p:nvSpPr>
          <p:spPr>
            <a:xfrm>
              <a:off x="177052" y="635683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7" name="Oval 2156"/>
            <p:cNvSpPr/>
            <p:nvPr/>
          </p:nvSpPr>
          <p:spPr>
            <a:xfrm>
              <a:off x="177052" y="452111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8" name="Oval 2157"/>
            <p:cNvSpPr/>
            <p:nvPr/>
          </p:nvSpPr>
          <p:spPr>
            <a:xfrm>
              <a:off x="177052" y="483041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9" name="Oval 2158"/>
            <p:cNvSpPr/>
            <p:nvPr/>
          </p:nvSpPr>
          <p:spPr>
            <a:xfrm>
              <a:off x="177052" y="468658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0" name="Oval 2159"/>
            <p:cNvSpPr/>
            <p:nvPr/>
          </p:nvSpPr>
          <p:spPr>
            <a:xfrm>
              <a:off x="177052" y="49742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1" name="Oval 2160"/>
            <p:cNvSpPr/>
            <p:nvPr/>
          </p:nvSpPr>
          <p:spPr>
            <a:xfrm>
              <a:off x="177052" y="131672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2" name="Oval 2161"/>
            <p:cNvSpPr/>
            <p:nvPr/>
          </p:nvSpPr>
          <p:spPr>
            <a:xfrm>
              <a:off x="177052" y="148197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3" name="Oval 2162"/>
            <p:cNvSpPr/>
            <p:nvPr/>
          </p:nvSpPr>
          <p:spPr>
            <a:xfrm>
              <a:off x="177052" y="16307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4" name="Oval 2163"/>
            <p:cNvSpPr/>
            <p:nvPr/>
          </p:nvSpPr>
          <p:spPr>
            <a:xfrm>
              <a:off x="177052" y="192832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5" name="Oval 2164"/>
            <p:cNvSpPr/>
            <p:nvPr/>
          </p:nvSpPr>
          <p:spPr>
            <a:xfrm>
              <a:off x="177052" y="177954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6" name="Oval 2165"/>
            <p:cNvSpPr/>
            <p:nvPr/>
          </p:nvSpPr>
          <p:spPr>
            <a:xfrm>
              <a:off x="177052" y="207710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7" name="Oval 2166"/>
            <p:cNvSpPr/>
            <p:nvPr/>
          </p:nvSpPr>
          <p:spPr>
            <a:xfrm>
              <a:off x="177052" y="223005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8" name="Oval 2167"/>
            <p:cNvSpPr/>
            <p:nvPr/>
          </p:nvSpPr>
          <p:spPr>
            <a:xfrm>
              <a:off x="177052" y="237883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9" name="Oval 2168"/>
            <p:cNvSpPr/>
            <p:nvPr/>
          </p:nvSpPr>
          <p:spPr>
            <a:xfrm>
              <a:off x="177052" y="267640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0" name="Oval 2169"/>
            <p:cNvSpPr/>
            <p:nvPr/>
          </p:nvSpPr>
          <p:spPr>
            <a:xfrm>
              <a:off x="177052" y="252762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1" name="Oval 2170"/>
            <p:cNvSpPr/>
            <p:nvPr/>
          </p:nvSpPr>
          <p:spPr>
            <a:xfrm>
              <a:off x="177052" y="282518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2" name="Oval 2171"/>
            <p:cNvSpPr/>
            <p:nvPr/>
          </p:nvSpPr>
          <p:spPr>
            <a:xfrm>
              <a:off x="177052" y="29965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3" name="Oval 2172"/>
            <p:cNvSpPr/>
            <p:nvPr/>
          </p:nvSpPr>
          <p:spPr>
            <a:xfrm>
              <a:off x="177052" y="31453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4" name="Oval 2173"/>
            <p:cNvSpPr/>
            <p:nvPr/>
          </p:nvSpPr>
          <p:spPr>
            <a:xfrm>
              <a:off x="177052" y="34428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5" name="Oval 2174"/>
            <p:cNvSpPr/>
            <p:nvPr/>
          </p:nvSpPr>
          <p:spPr>
            <a:xfrm>
              <a:off x="177052" y="32941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6" name="Oval 2175"/>
            <p:cNvSpPr/>
            <p:nvPr/>
          </p:nvSpPr>
          <p:spPr>
            <a:xfrm>
              <a:off x="177052" y="35916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7" name="Oval 2176"/>
            <p:cNvSpPr/>
            <p:nvPr/>
          </p:nvSpPr>
          <p:spPr>
            <a:xfrm>
              <a:off x="177052" y="37646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8" name="Oval 2177"/>
            <p:cNvSpPr/>
            <p:nvPr/>
          </p:nvSpPr>
          <p:spPr>
            <a:xfrm>
              <a:off x="177052" y="39134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9" name="Oval 2178"/>
            <p:cNvSpPr/>
            <p:nvPr/>
          </p:nvSpPr>
          <p:spPr>
            <a:xfrm>
              <a:off x="177052" y="42109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0" name="Oval 2179"/>
            <p:cNvSpPr/>
            <p:nvPr/>
          </p:nvSpPr>
          <p:spPr>
            <a:xfrm>
              <a:off x="177052" y="40622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1" name="Oval 2180"/>
            <p:cNvSpPr/>
            <p:nvPr/>
          </p:nvSpPr>
          <p:spPr>
            <a:xfrm>
              <a:off x="177052" y="43597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2" name="Oval 2181"/>
            <p:cNvSpPr/>
            <p:nvPr/>
          </p:nvSpPr>
          <p:spPr>
            <a:xfrm>
              <a:off x="177052" y="560808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3" name="Oval 2182"/>
            <p:cNvSpPr/>
            <p:nvPr/>
          </p:nvSpPr>
          <p:spPr>
            <a:xfrm>
              <a:off x="177052" y="575687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4" name="Oval 2183"/>
            <p:cNvSpPr/>
            <p:nvPr/>
          </p:nvSpPr>
          <p:spPr>
            <a:xfrm>
              <a:off x="177052" y="605443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5" name="Oval 2184"/>
            <p:cNvSpPr/>
            <p:nvPr/>
          </p:nvSpPr>
          <p:spPr>
            <a:xfrm>
              <a:off x="177052" y="590565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6" name="Oval 2185"/>
            <p:cNvSpPr/>
            <p:nvPr/>
          </p:nvSpPr>
          <p:spPr>
            <a:xfrm>
              <a:off x="177052" y="620321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87" name="Rounded Rectangle 2186"/>
          <p:cNvSpPr/>
          <p:nvPr/>
        </p:nvSpPr>
        <p:spPr>
          <a:xfrm>
            <a:off x="5979387" y="918445"/>
            <a:ext cx="167820" cy="5775591"/>
          </a:xfrm>
          <a:prstGeom prst="roundRect">
            <a:avLst/>
          </a:prstGeom>
          <a:noFill/>
          <a:ln w="25400" cap="flat" cmpd="sng" algn="ctr">
            <a:solidFill>
              <a:sysClr val="windowText" lastClr="00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88" name="Oval 2187"/>
          <p:cNvSpPr/>
          <p:nvPr/>
        </p:nvSpPr>
        <p:spPr>
          <a:xfrm>
            <a:off x="3468097" y="6561563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89" name="Oval 2188"/>
          <p:cNvSpPr/>
          <p:nvPr/>
        </p:nvSpPr>
        <p:spPr>
          <a:xfrm>
            <a:off x="3468097" y="4725844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0" name="Oval 2189"/>
          <p:cNvSpPr/>
          <p:nvPr/>
        </p:nvSpPr>
        <p:spPr>
          <a:xfrm>
            <a:off x="3468097" y="5035145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1" name="Oval 2190"/>
          <p:cNvSpPr/>
          <p:nvPr/>
        </p:nvSpPr>
        <p:spPr>
          <a:xfrm>
            <a:off x="3468097" y="4891308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2" name="Oval 2191"/>
          <p:cNvSpPr/>
          <p:nvPr/>
        </p:nvSpPr>
        <p:spPr>
          <a:xfrm>
            <a:off x="3468097" y="5178983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3" name="Oval 2192"/>
          <p:cNvSpPr/>
          <p:nvPr/>
        </p:nvSpPr>
        <p:spPr>
          <a:xfrm>
            <a:off x="3468097" y="1637846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4" name="Oval 2193"/>
          <p:cNvSpPr/>
          <p:nvPr/>
        </p:nvSpPr>
        <p:spPr>
          <a:xfrm>
            <a:off x="3468097" y="1825048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5" name="Oval 2194"/>
          <p:cNvSpPr/>
          <p:nvPr/>
        </p:nvSpPr>
        <p:spPr>
          <a:xfrm>
            <a:off x="3468097" y="1984265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6" name="Oval 2195"/>
          <p:cNvSpPr/>
          <p:nvPr/>
        </p:nvSpPr>
        <p:spPr>
          <a:xfrm>
            <a:off x="3468097" y="2281830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7" name="Oval 2196"/>
          <p:cNvSpPr/>
          <p:nvPr/>
        </p:nvSpPr>
        <p:spPr>
          <a:xfrm>
            <a:off x="3468097" y="2434782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8" name="Oval 2197"/>
          <p:cNvSpPr/>
          <p:nvPr/>
        </p:nvSpPr>
        <p:spPr>
          <a:xfrm>
            <a:off x="3468097" y="2583565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9" name="Oval 2198"/>
          <p:cNvSpPr/>
          <p:nvPr/>
        </p:nvSpPr>
        <p:spPr>
          <a:xfrm>
            <a:off x="3468097" y="2881131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0" name="Oval 2199"/>
          <p:cNvSpPr/>
          <p:nvPr/>
        </p:nvSpPr>
        <p:spPr>
          <a:xfrm>
            <a:off x="3468097" y="2732348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1" name="Oval 2200"/>
          <p:cNvSpPr/>
          <p:nvPr/>
        </p:nvSpPr>
        <p:spPr>
          <a:xfrm>
            <a:off x="3468097" y="3029912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2" name="Oval 2201"/>
          <p:cNvSpPr/>
          <p:nvPr/>
        </p:nvSpPr>
        <p:spPr>
          <a:xfrm>
            <a:off x="3468097" y="3201273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3" name="Oval 2202"/>
          <p:cNvSpPr/>
          <p:nvPr/>
        </p:nvSpPr>
        <p:spPr>
          <a:xfrm>
            <a:off x="3468097" y="3350056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4" name="Oval 2203"/>
          <p:cNvSpPr/>
          <p:nvPr/>
        </p:nvSpPr>
        <p:spPr>
          <a:xfrm>
            <a:off x="3468097" y="3647622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5" name="Oval 2204"/>
          <p:cNvSpPr/>
          <p:nvPr/>
        </p:nvSpPr>
        <p:spPr>
          <a:xfrm>
            <a:off x="3468097" y="3498839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6" name="Oval 2205"/>
          <p:cNvSpPr/>
          <p:nvPr/>
        </p:nvSpPr>
        <p:spPr>
          <a:xfrm>
            <a:off x="3468097" y="3796403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7" name="Oval 2206"/>
          <p:cNvSpPr/>
          <p:nvPr/>
        </p:nvSpPr>
        <p:spPr>
          <a:xfrm>
            <a:off x="3468097" y="3969373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8" name="Oval 2207"/>
          <p:cNvSpPr/>
          <p:nvPr/>
        </p:nvSpPr>
        <p:spPr>
          <a:xfrm>
            <a:off x="3468097" y="4118156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9" name="Oval 2208"/>
          <p:cNvSpPr/>
          <p:nvPr/>
        </p:nvSpPr>
        <p:spPr>
          <a:xfrm>
            <a:off x="3468097" y="4415722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0" name="Oval 2209"/>
          <p:cNvSpPr/>
          <p:nvPr/>
        </p:nvSpPr>
        <p:spPr>
          <a:xfrm>
            <a:off x="3468097" y="4266939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1" name="Oval 2210"/>
          <p:cNvSpPr/>
          <p:nvPr/>
        </p:nvSpPr>
        <p:spPr>
          <a:xfrm>
            <a:off x="3468097" y="4564503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2" name="Oval 2211"/>
          <p:cNvSpPr/>
          <p:nvPr/>
        </p:nvSpPr>
        <p:spPr>
          <a:xfrm>
            <a:off x="3468097" y="5812813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3" name="Oval 2212"/>
          <p:cNvSpPr/>
          <p:nvPr/>
        </p:nvSpPr>
        <p:spPr>
          <a:xfrm>
            <a:off x="3468097" y="5961596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4" name="Oval 2213"/>
          <p:cNvSpPr/>
          <p:nvPr/>
        </p:nvSpPr>
        <p:spPr>
          <a:xfrm>
            <a:off x="3468097" y="6259162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5" name="Oval 2214"/>
          <p:cNvSpPr/>
          <p:nvPr/>
        </p:nvSpPr>
        <p:spPr>
          <a:xfrm>
            <a:off x="3468097" y="6110379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6" name="Oval 2215"/>
          <p:cNvSpPr/>
          <p:nvPr/>
        </p:nvSpPr>
        <p:spPr>
          <a:xfrm>
            <a:off x="3468097" y="6407943"/>
            <a:ext cx="85344" cy="6775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17" name="Straight Connector 2216"/>
          <p:cNvCxnSpPr/>
          <p:nvPr/>
        </p:nvCxnSpPr>
        <p:spPr>
          <a:xfrm>
            <a:off x="3378152" y="3185870"/>
            <a:ext cx="242753" cy="0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</a:ln>
          <a:effectLst/>
        </p:spPr>
      </p:cxnSp>
      <p:cxnSp>
        <p:nvCxnSpPr>
          <p:cNvPr id="2218" name="Straight Connector 2217"/>
          <p:cNvCxnSpPr/>
          <p:nvPr/>
        </p:nvCxnSpPr>
        <p:spPr>
          <a:xfrm>
            <a:off x="3395491" y="3787345"/>
            <a:ext cx="242753" cy="0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</a:ln>
          <a:effectLst/>
        </p:spPr>
      </p:cxnSp>
      <p:grpSp>
        <p:nvGrpSpPr>
          <p:cNvPr id="2219" name="Group 2218"/>
          <p:cNvGrpSpPr/>
          <p:nvPr/>
        </p:nvGrpSpPr>
        <p:grpSpPr>
          <a:xfrm>
            <a:off x="8219553" y="949547"/>
            <a:ext cx="85344" cy="5702995"/>
            <a:chOff x="177052" y="721595"/>
            <a:chExt cx="64008" cy="5702995"/>
          </a:xfrm>
          <a:solidFill>
            <a:sysClr val="windowText" lastClr="000000"/>
          </a:solidFill>
        </p:grpSpPr>
        <p:sp>
          <p:nvSpPr>
            <p:cNvPr id="2220" name="Oval 2219"/>
            <p:cNvSpPr/>
            <p:nvPr/>
          </p:nvSpPr>
          <p:spPr>
            <a:xfrm>
              <a:off x="177052" y="72159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1" name="Oval 2220"/>
            <p:cNvSpPr/>
            <p:nvPr/>
          </p:nvSpPr>
          <p:spPr>
            <a:xfrm>
              <a:off x="177052" y="87037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2" name="Oval 2221"/>
            <p:cNvSpPr/>
            <p:nvPr/>
          </p:nvSpPr>
          <p:spPr>
            <a:xfrm>
              <a:off x="177052" y="116794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3" name="Oval 2222"/>
            <p:cNvSpPr/>
            <p:nvPr/>
          </p:nvSpPr>
          <p:spPr>
            <a:xfrm>
              <a:off x="177052" y="1019161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6" name="Oval 2235"/>
            <p:cNvSpPr/>
            <p:nvPr/>
          </p:nvSpPr>
          <p:spPr>
            <a:xfrm>
              <a:off x="177052" y="635683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9" name="Oval 2258"/>
            <p:cNvSpPr/>
            <p:nvPr/>
          </p:nvSpPr>
          <p:spPr>
            <a:xfrm>
              <a:off x="177052" y="452111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0" name="Oval 2259"/>
            <p:cNvSpPr/>
            <p:nvPr/>
          </p:nvSpPr>
          <p:spPr>
            <a:xfrm>
              <a:off x="177052" y="483041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1" name="Oval 2260"/>
            <p:cNvSpPr/>
            <p:nvPr/>
          </p:nvSpPr>
          <p:spPr>
            <a:xfrm>
              <a:off x="177052" y="468658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2" name="Oval 2261"/>
            <p:cNvSpPr/>
            <p:nvPr/>
          </p:nvSpPr>
          <p:spPr>
            <a:xfrm>
              <a:off x="177052" y="49742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3" name="Oval 2262"/>
            <p:cNvSpPr/>
            <p:nvPr/>
          </p:nvSpPr>
          <p:spPr>
            <a:xfrm>
              <a:off x="177052" y="131672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4" name="Oval 2263"/>
            <p:cNvSpPr/>
            <p:nvPr/>
          </p:nvSpPr>
          <p:spPr>
            <a:xfrm>
              <a:off x="177052" y="148197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5" name="Oval 2264"/>
            <p:cNvSpPr/>
            <p:nvPr/>
          </p:nvSpPr>
          <p:spPr>
            <a:xfrm>
              <a:off x="177052" y="16307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6" name="Oval 2265"/>
            <p:cNvSpPr/>
            <p:nvPr/>
          </p:nvSpPr>
          <p:spPr>
            <a:xfrm>
              <a:off x="177052" y="192832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7" name="Oval 2266"/>
            <p:cNvSpPr/>
            <p:nvPr/>
          </p:nvSpPr>
          <p:spPr>
            <a:xfrm>
              <a:off x="177052" y="177954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8" name="Oval 2267"/>
            <p:cNvSpPr/>
            <p:nvPr/>
          </p:nvSpPr>
          <p:spPr>
            <a:xfrm>
              <a:off x="177052" y="207710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9" name="Oval 2268"/>
            <p:cNvSpPr/>
            <p:nvPr/>
          </p:nvSpPr>
          <p:spPr>
            <a:xfrm>
              <a:off x="177052" y="223005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0" name="Oval 2269"/>
            <p:cNvSpPr/>
            <p:nvPr/>
          </p:nvSpPr>
          <p:spPr>
            <a:xfrm>
              <a:off x="177052" y="237883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1" name="Oval 2270"/>
            <p:cNvSpPr/>
            <p:nvPr/>
          </p:nvSpPr>
          <p:spPr>
            <a:xfrm>
              <a:off x="177052" y="267640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2" name="Oval 2271"/>
            <p:cNvSpPr/>
            <p:nvPr/>
          </p:nvSpPr>
          <p:spPr>
            <a:xfrm>
              <a:off x="177052" y="252762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3" name="Oval 2272"/>
            <p:cNvSpPr/>
            <p:nvPr/>
          </p:nvSpPr>
          <p:spPr>
            <a:xfrm>
              <a:off x="177052" y="282518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4" name="Oval 2273"/>
            <p:cNvSpPr/>
            <p:nvPr/>
          </p:nvSpPr>
          <p:spPr>
            <a:xfrm>
              <a:off x="177052" y="29965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5" name="Oval 2274"/>
            <p:cNvSpPr/>
            <p:nvPr/>
          </p:nvSpPr>
          <p:spPr>
            <a:xfrm>
              <a:off x="177052" y="31453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6" name="Oval 2275"/>
            <p:cNvSpPr/>
            <p:nvPr/>
          </p:nvSpPr>
          <p:spPr>
            <a:xfrm>
              <a:off x="177052" y="34428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7" name="Oval 2276"/>
            <p:cNvSpPr/>
            <p:nvPr/>
          </p:nvSpPr>
          <p:spPr>
            <a:xfrm>
              <a:off x="177052" y="32941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8" name="Oval 2277"/>
            <p:cNvSpPr/>
            <p:nvPr/>
          </p:nvSpPr>
          <p:spPr>
            <a:xfrm>
              <a:off x="177052" y="35916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9" name="Oval 2278"/>
            <p:cNvSpPr/>
            <p:nvPr/>
          </p:nvSpPr>
          <p:spPr>
            <a:xfrm>
              <a:off x="177052" y="37646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0" name="Oval 2279"/>
            <p:cNvSpPr/>
            <p:nvPr/>
          </p:nvSpPr>
          <p:spPr>
            <a:xfrm>
              <a:off x="177052" y="39134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1" name="Oval 2280"/>
            <p:cNvSpPr/>
            <p:nvPr/>
          </p:nvSpPr>
          <p:spPr>
            <a:xfrm>
              <a:off x="177052" y="42109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2" name="Oval 2281"/>
            <p:cNvSpPr/>
            <p:nvPr/>
          </p:nvSpPr>
          <p:spPr>
            <a:xfrm>
              <a:off x="177052" y="40622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3" name="Oval 2282"/>
            <p:cNvSpPr/>
            <p:nvPr/>
          </p:nvSpPr>
          <p:spPr>
            <a:xfrm>
              <a:off x="177052" y="43597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4" name="Oval 2283"/>
            <p:cNvSpPr/>
            <p:nvPr/>
          </p:nvSpPr>
          <p:spPr>
            <a:xfrm>
              <a:off x="177052" y="560808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5" name="Oval 2284"/>
            <p:cNvSpPr/>
            <p:nvPr/>
          </p:nvSpPr>
          <p:spPr>
            <a:xfrm>
              <a:off x="177052" y="575687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6" name="Oval 2285"/>
            <p:cNvSpPr/>
            <p:nvPr/>
          </p:nvSpPr>
          <p:spPr>
            <a:xfrm>
              <a:off x="177052" y="605443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7" name="Oval 2286"/>
            <p:cNvSpPr/>
            <p:nvPr/>
          </p:nvSpPr>
          <p:spPr>
            <a:xfrm>
              <a:off x="177052" y="590565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8" name="Oval 2287"/>
            <p:cNvSpPr/>
            <p:nvPr/>
          </p:nvSpPr>
          <p:spPr>
            <a:xfrm>
              <a:off x="177052" y="620321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89" name="Group 2288"/>
          <p:cNvGrpSpPr/>
          <p:nvPr/>
        </p:nvGrpSpPr>
        <p:grpSpPr>
          <a:xfrm>
            <a:off x="8390377" y="949547"/>
            <a:ext cx="85344" cy="5702995"/>
            <a:chOff x="177052" y="721595"/>
            <a:chExt cx="64008" cy="5702995"/>
          </a:xfrm>
          <a:solidFill>
            <a:srgbClr val="FF0000"/>
          </a:solidFill>
        </p:grpSpPr>
        <p:sp>
          <p:nvSpPr>
            <p:cNvPr id="2290" name="Oval 2289"/>
            <p:cNvSpPr/>
            <p:nvPr/>
          </p:nvSpPr>
          <p:spPr>
            <a:xfrm>
              <a:off x="177052" y="72159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1" name="Oval 2290"/>
            <p:cNvSpPr/>
            <p:nvPr/>
          </p:nvSpPr>
          <p:spPr>
            <a:xfrm>
              <a:off x="177052" y="87037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2" name="Oval 2291"/>
            <p:cNvSpPr/>
            <p:nvPr/>
          </p:nvSpPr>
          <p:spPr>
            <a:xfrm>
              <a:off x="177052" y="116794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3" name="Oval 2292"/>
            <p:cNvSpPr/>
            <p:nvPr/>
          </p:nvSpPr>
          <p:spPr>
            <a:xfrm>
              <a:off x="177052" y="1019161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4" name="Oval 2293"/>
            <p:cNvSpPr/>
            <p:nvPr/>
          </p:nvSpPr>
          <p:spPr>
            <a:xfrm>
              <a:off x="177052" y="635683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5" name="Oval 2294"/>
            <p:cNvSpPr/>
            <p:nvPr/>
          </p:nvSpPr>
          <p:spPr>
            <a:xfrm>
              <a:off x="177052" y="452111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6" name="Oval 2295"/>
            <p:cNvSpPr/>
            <p:nvPr/>
          </p:nvSpPr>
          <p:spPr>
            <a:xfrm>
              <a:off x="177052" y="483041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7" name="Oval 2296"/>
            <p:cNvSpPr/>
            <p:nvPr/>
          </p:nvSpPr>
          <p:spPr>
            <a:xfrm>
              <a:off x="177052" y="468658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8" name="Oval 2297"/>
            <p:cNvSpPr/>
            <p:nvPr/>
          </p:nvSpPr>
          <p:spPr>
            <a:xfrm>
              <a:off x="177052" y="49742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1" name="Oval 2300"/>
            <p:cNvSpPr/>
            <p:nvPr/>
          </p:nvSpPr>
          <p:spPr>
            <a:xfrm>
              <a:off x="177052" y="131672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2" name="Oval 2301"/>
            <p:cNvSpPr/>
            <p:nvPr/>
          </p:nvSpPr>
          <p:spPr>
            <a:xfrm>
              <a:off x="177052" y="148197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9" name="Oval 2518"/>
            <p:cNvSpPr/>
            <p:nvPr/>
          </p:nvSpPr>
          <p:spPr>
            <a:xfrm>
              <a:off x="177052" y="16307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0" name="Oval 2519"/>
            <p:cNvSpPr/>
            <p:nvPr/>
          </p:nvSpPr>
          <p:spPr>
            <a:xfrm>
              <a:off x="177052" y="192832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1" name="Oval 2520"/>
            <p:cNvSpPr/>
            <p:nvPr/>
          </p:nvSpPr>
          <p:spPr>
            <a:xfrm>
              <a:off x="177052" y="177954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2" name="Oval 2521"/>
            <p:cNvSpPr/>
            <p:nvPr/>
          </p:nvSpPr>
          <p:spPr>
            <a:xfrm>
              <a:off x="177052" y="207710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3" name="Oval 2522"/>
            <p:cNvSpPr/>
            <p:nvPr/>
          </p:nvSpPr>
          <p:spPr>
            <a:xfrm>
              <a:off x="177052" y="223005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4" name="Oval 2523"/>
            <p:cNvSpPr/>
            <p:nvPr/>
          </p:nvSpPr>
          <p:spPr>
            <a:xfrm>
              <a:off x="177052" y="237883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5" name="Oval 2524"/>
            <p:cNvSpPr/>
            <p:nvPr/>
          </p:nvSpPr>
          <p:spPr>
            <a:xfrm>
              <a:off x="177052" y="267640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6" name="Oval 2525"/>
            <p:cNvSpPr/>
            <p:nvPr/>
          </p:nvSpPr>
          <p:spPr>
            <a:xfrm>
              <a:off x="177052" y="252762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7" name="Oval 2526"/>
            <p:cNvSpPr/>
            <p:nvPr/>
          </p:nvSpPr>
          <p:spPr>
            <a:xfrm>
              <a:off x="177052" y="282518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8" name="Oval 2527"/>
            <p:cNvSpPr/>
            <p:nvPr/>
          </p:nvSpPr>
          <p:spPr>
            <a:xfrm>
              <a:off x="177052" y="29965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9" name="Oval 2528"/>
            <p:cNvSpPr/>
            <p:nvPr/>
          </p:nvSpPr>
          <p:spPr>
            <a:xfrm>
              <a:off x="177052" y="31453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30" name="Oval 2529"/>
            <p:cNvSpPr/>
            <p:nvPr/>
          </p:nvSpPr>
          <p:spPr>
            <a:xfrm>
              <a:off x="177052" y="34428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31" name="Oval 2530"/>
            <p:cNvSpPr/>
            <p:nvPr/>
          </p:nvSpPr>
          <p:spPr>
            <a:xfrm>
              <a:off x="177052" y="32941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47" name="Oval 2546"/>
            <p:cNvSpPr/>
            <p:nvPr/>
          </p:nvSpPr>
          <p:spPr>
            <a:xfrm>
              <a:off x="177052" y="35916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0" name="Oval 2549"/>
            <p:cNvSpPr/>
            <p:nvPr/>
          </p:nvSpPr>
          <p:spPr>
            <a:xfrm>
              <a:off x="177052" y="37646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1" name="Oval 2550"/>
            <p:cNvSpPr/>
            <p:nvPr/>
          </p:nvSpPr>
          <p:spPr>
            <a:xfrm>
              <a:off x="177052" y="39134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2" name="Oval 2551"/>
            <p:cNvSpPr/>
            <p:nvPr/>
          </p:nvSpPr>
          <p:spPr>
            <a:xfrm>
              <a:off x="177052" y="42109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3" name="Oval 2552"/>
            <p:cNvSpPr/>
            <p:nvPr/>
          </p:nvSpPr>
          <p:spPr>
            <a:xfrm>
              <a:off x="177052" y="40622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4" name="Oval 2553"/>
            <p:cNvSpPr/>
            <p:nvPr/>
          </p:nvSpPr>
          <p:spPr>
            <a:xfrm>
              <a:off x="177052" y="43597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5" name="Oval 2554"/>
            <p:cNvSpPr/>
            <p:nvPr/>
          </p:nvSpPr>
          <p:spPr>
            <a:xfrm>
              <a:off x="177052" y="560808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7" name="Oval 2556"/>
            <p:cNvSpPr/>
            <p:nvPr/>
          </p:nvSpPr>
          <p:spPr>
            <a:xfrm>
              <a:off x="177052" y="575687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4" name="Oval 2563"/>
            <p:cNvSpPr/>
            <p:nvPr/>
          </p:nvSpPr>
          <p:spPr>
            <a:xfrm>
              <a:off x="177052" y="605443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5" name="Oval 2564"/>
            <p:cNvSpPr/>
            <p:nvPr/>
          </p:nvSpPr>
          <p:spPr>
            <a:xfrm>
              <a:off x="177052" y="590565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6" name="Oval 2565"/>
            <p:cNvSpPr/>
            <p:nvPr/>
          </p:nvSpPr>
          <p:spPr>
            <a:xfrm>
              <a:off x="177052" y="620321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67" name="Group 2566"/>
          <p:cNvGrpSpPr/>
          <p:nvPr/>
        </p:nvGrpSpPr>
        <p:grpSpPr>
          <a:xfrm>
            <a:off x="8593577" y="949547"/>
            <a:ext cx="85344" cy="5702995"/>
            <a:chOff x="177052" y="721595"/>
            <a:chExt cx="64008" cy="5702995"/>
          </a:xfrm>
          <a:solidFill>
            <a:sysClr val="windowText" lastClr="000000"/>
          </a:solidFill>
        </p:grpSpPr>
        <p:sp>
          <p:nvSpPr>
            <p:cNvPr id="2568" name="Oval 2567"/>
            <p:cNvSpPr/>
            <p:nvPr/>
          </p:nvSpPr>
          <p:spPr>
            <a:xfrm>
              <a:off x="177052" y="72159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9" name="Oval 2568"/>
            <p:cNvSpPr/>
            <p:nvPr/>
          </p:nvSpPr>
          <p:spPr>
            <a:xfrm>
              <a:off x="177052" y="87037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0" name="Oval 2569"/>
            <p:cNvSpPr/>
            <p:nvPr/>
          </p:nvSpPr>
          <p:spPr>
            <a:xfrm>
              <a:off x="177052" y="116794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1" name="Oval 2570"/>
            <p:cNvSpPr/>
            <p:nvPr/>
          </p:nvSpPr>
          <p:spPr>
            <a:xfrm>
              <a:off x="177052" y="1019161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2" name="Oval 2571"/>
            <p:cNvSpPr/>
            <p:nvPr/>
          </p:nvSpPr>
          <p:spPr>
            <a:xfrm>
              <a:off x="177052" y="635683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3" name="Oval 2572"/>
            <p:cNvSpPr/>
            <p:nvPr/>
          </p:nvSpPr>
          <p:spPr>
            <a:xfrm>
              <a:off x="177052" y="452111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4" name="Oval 2573"/>
            <p:cNvSpPr/>
            <p:nvPr/>
          </p:nvSpPr>
          <p:spPr>
            <a:xfrm>
              <a:off x="177052" y="483041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5" name="Oval 2574"/>
            <p:cNvSpPr/>
            <p:nvPr/>
          </p:nvSpPr>
          <p:spPr>
            <a:xfrm>
              <a:off x="177052" y="468658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6" name="Oval 2575"/>
            <p:cNvSpPr/>
            <p:nvPr/>
          </p:nvSpPr>
          <p:spPr>
            <a:xfrm>
              <a:off x="177052" y="49742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7" name="Oval 2576"/>
            <p:cNvSpPr/>
            <p:nvPr/>
          </p:nvSpPr>
          <p:spPr>
            <a:xfrm>
              <a:off x="177052" y="131672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8" name="Oval 2577"/>
            <p:cNvSpPr/>
            <p:nvPr/>
          </p:nvSpPr>
          <p:spPr>
            <a:xfrm>
              <a:off x="177052" y="148197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9" name="Oval 2578"/>
            <p:cNvSpPr/>
            <p:nvPr/>
          </p:nvSpPr>
          <p:spPr>
            <a:xfrm>
              <a:off x="177052" y="16307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0" name="Oval 2579"/>
            <p:cNvSpPr/>
            <p:nvPr/>
          </p:nvSpPr>
          <p:spPr>
            <a:xfrm>
              <a:off x="177052" y="192832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1" name="Oval 2580"/>
            <p:cNvSpPr/>
            <p:nvPr/>
          </p:nvSpPr>
          <p:spPr>
            <a:xfrm>
              <a:off x="177052" y="177954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2" name="Oval 2581"/>
            <p:cNvSpPr/>
            <p:nvPr/>
          </p:nvSpPr>
          <p:spPr>
            <a:xfrm>
              <a:off x="177052" y="207710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3" name="Oval 2582"/>
            <p:cNvSpPr/>
            <p:nvPr/>
          </p:nvSpPr>
          <p:spPr>
            <a:xfrm>
              <a:off x="177052" y="223005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4" name="Oval 2583"/>
            <p:cNvSpPr/>
            <p:nvPr/>
          </p:nvSpPr>
          <p:spPr>
            <a:xfrm>
              <a:off x="177052" y="237883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5" name="Oval 2584"/>
            <p:cNvSpPr/>
            <p:nvPr/>
          </p:nvSpPr>
          <p:spPr>
            <a:xfrm>
              <a:off x="177052" y="267640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6" name="Oval 2585"/>
            <p:cNvSpPr/>
            <p:nvPr/>
          </p:nvSpPr>
          <p:spPr>
            <a:xfrm>
              <a:off x="177052" y="252762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7" name="Oval 2586"/>
            <p:cNvSpPr/>
            <p:nvPr/>
          </p:nvSpPr>
          <p:spPr>
            <a:xfrm>
              <a:off x="177052" y="282518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8" name="Oval 2587"/>
            <p:cNvSpPr/>
            <p:nvPr/>
          </p:nvSpPr>
          <p:spPr>
            <a:xfrm>
              <a:off x="177052" y="29965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9" name="Oval 2588"/>
            <p:cNvSpPr/>
            <p:nvPr/>
          </p:nvSpPr>
          <p:spPr>
            <a:xfrm>
              <a:off x="177052" y="31453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0" name="Oval 2589"/>
            <p:cNvSpPr/>
            <p:nvPr/>
          </p:nvSpPr>
          <p:spPr>
            <a:xfrm>
              <a:off x="177052" y="34428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1" name="Oval 2590"/>
            <p:cNvSpPr/>
            <p:nvPr/>
          </p:nvSpPr>
          <p:spPr>
            <a:xfrm>
              <a:off x="177052" y="32941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2" name="Oval 2591"/>
            <p:cNvSpPr/>
            <p:nvPr/>
          </p:nvSpPr>
          <p:spPr>
            <a:xfrm>
              <a:off x="177052" y="35916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3" name="Oval 2592"/>
            <p:cNvSpPr/>
            <p:nvPr/>
          </p:nvSpPr>
          <p:spPr>
            <a:xfrm>
              <a:off x="177052" y="37646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4" name="Oval 2593"/>
            <p:cNvSpPr/>
            <p:nvPr/>
          </p:nvSpPr>
          <p:spPr>
            <a:xfrm>
              <a:off x="177052" y="39134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5" name="Oval 2594"/>
            <p:cNvSpPr/>
            <p:nvPr/>
          </p:nvSpPr>
          <p:spPr>
            <a:xfrm>
              <a:off x="177052" y="42109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6" name="Oval 2595"/>
            <p:cNvSpPr/>
            <p:nvPr/>
          </p:nvSpPr>
          <p:spPr>
            <a:xfrm>
              <a:off x="177052" y="40622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7" name="Oval 2596"/>
            <p:cNvSpPr/>
            <p:nvPr/>
          </p:nvSpPr>
          <p:spPr>
            <a:xfrm>
              <a:off x="177052" y="43597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8" name="Oval 2597"/>
            <p:cNvSpPr/>
            <p:nvPr/>
          </p:nvSpPr>
          <p:spPr>
            <a:xfrm>
              <a:off x="177052" y="560808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9" name="Oval 2598"/>
            <p:cNvSpPr/>
            <p:nvPr/>
          </p:nvSpPr>
          <p:spPr>
            <a:xfrm>
              <a:off x="177052" y="575687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00" name="Oval 2599"/>
            <p:cNvSpPr/>
            <p:nvPr/>
          </p:nvSpPr>
          <p:spPr>
            <a:xfrm>
              <a:off x="177052" y="605443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01" name="Oval 2600"/>
            <p:cNvSpPr/>
            <p:nvPr/>
          </p:nvSpPr>
          <p:spPr>
            <a:xfrm>
              <a:off x="177052" y="590565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02" name="Oval 2601"/>
            <p:cNvSpPr/>
            <p:nvPr/>
          </p:nvSpPr>
          <p:spPr>
            <a:xfrm>
              <a:off x="177052" y="620321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03" name="Group 2602"/>
          <p:cNvGrpSpPr/>
          <p:nvPr/>
        </p:nvGrpSpPr>
        <p:grpSpPr>
          <a:xfrm>
            <a:off x="8834033" y="949547"/>
            <a:ext cx="85344" cy="5702995"/>
            <a:chOff x="177052" y="721595"/>
            <a:chExt cx="64008" cy="5702995"/>
          </a:xfrm>
          <a:solidFill>
            <a:sysClr val="windowText" lastClr="000000"/>
          </a:solidFill>
        </p:grpSpPr>
        <p:sp>
          <p:nvSpPr>
            <p:cNvPr id="2604" name="Oval 2603"/>
            <p:cNvSpPr/>
            <p:nvPr/>
          </p:nvSpPr>
          <p:spPr>
            <a:xfrm>
              <a:off x="177052" y="72159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05" name="Oval 2604"/>
            <p:cNvSpPr/>
            <p:nvPr/>
          </p:nvSpPr>
          <p:spPr>
            <a:xfrm>
              <a:off x="177052" y="87037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06" name="Oval 2605"/>
            <p:cNvSpPr/>
            <p:nvPr/>
          </p:nvSpPr>
          <p:spPr>
            <a:xfrm>
              <a:off x="177052" y="116794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07" name="Oval 2606"/>
            <p:cNvSpPr/>
            <p:nvPr/>
          </p:nvSpPr>
          <p:spPr>
            <a:xfrm>
              <a:off x="177052" y="1019161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08" name="Oval 2607"/>
            <p:cNvSpPr/>
            <p:nvPr/>
          </p:nvSpPr>
          <p:spPr>
            <a:xfrm>
              <a:off x="177052" y="635683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09" name="Oval 2608"/>
            <p:cNvSpPr/>
            <p:nvPr/>
          </p:nvSpPr>
          <p:spPr>
            <a:xfrm>
              <a:off x="177052" y="452111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0" name="Oval 2609"/>
            <p:cNvSpPr/>
            <p:nvPr/>
          </p:nvSpPr>
          <p:spPr>
            <a:xfrm>
              <a:off x="177052" y="483041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1" name="Oval 2610"/>
            <p:cNvSpPr/>
            <p:nvPr/>
          </p:nvSpPr>
          <p:spPr>
            <a:xfrm>
              <a:off x="177052" y="468658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2" name="Oval 2611"/>
            <p:cNvSpPr/>
            <p:nvPr/>
          </p:nvSpPr>
          <p:spPr>
            <a:xfrm>
              <a:off x="177052" y="49742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3" name="Oval 2612"/>
            <p:cNvSpPr/>
            <p:nvPr/>
          </p:nvSpPr>
          <p:spPr>
            <a:xfrm>
              <a:off x="177052" y="131672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4" name="Oval 2613"/>
            <p:cNvSpPr/>
            <p:nvPr/>
          </p:nvSpPr>
          <p:spPr>
            <a:xfrm>
              <a:off x="177052" y="148197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5" name="Oval 2614"/>
            <p:cNvSpPr/>
            <p:nvPr/>
          </p:nvSpPr>
          <p:spPr>
            <a:xfrm>
              <a:off x="177052" y="16307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6" name="Oval 2615"/>
            <p:cNvSpPr/>
            <p:nvPr/>
          </p:nvSpPr>
          <p:spPr>
            <a:xfrm>
              <a:off x="177052" y="192832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7" name="Oval 2616"/>
            <p:cNvSpPr/>
            <p:nvPr/>
          </p:nvSpPr>
          <p:spPr>
            <a:xfrm>
              <a:off x="177052" y="177954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8" name="Oval 2617"/>
            <p:cNvSpPr/>
            <p:nvPr/>
          </p:nvSpPr>
          <p:spPr>
            <a:xfrm>
              <a:off x="177052" y="207710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9" name="Oval 2618"/>
            <p:cNvSpPr/>
            <p:nvPr/>
          </p:nvSpPr>
          <p:spPr>
            <a:xfrm>
              <a:off x="177052" y="223005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0" name="Oval 2619"/>
            <p:cNvSpPr/>
            <p:nvPr/>
          </p:nvSpPr>
          <p:spPr>
            <a:xfrm>
              <a:off x="177052" y="237883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1" name="Oval 2620"/>
            <p:cNvSpPr/>
            <p:nvPr/>
          </p:nvSpPr>
          <p:spPr>
            <a:xfrm>
              <a:off x="177052" y="267640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2" name="Oval 2621"/>
            <p:cNvSpPr/>
            <p:nvPr/>
          </p:nvSpPr>
          <p:spPr>
            <a:xfrm>
              <a:off x="177052" y="252762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3" name="Oval 2622"/>
            <p:cNvSpPr/>
            <p:nvPr/>
          </p:nvSpPr>
          <p:spPr>
            <a:xfrm>
              <a:off x="177052" y="282518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4" name="Oval 2623"/>
            <p:cNvSpPr/>
            <p:nvPr/>
          </p:nvSpPr>
          <p:spPr>
            <a:xfrm>
              <a:off x="177052" y="29965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5" name="Oval 2624"/>
            <p:cNvSpPr/>
            <p:nvPr/>
          </p:nvSpPr>
          <p:spPr>
            <a:xfrm>
              <a:off x="177052" y="31453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6" name="Oval 2625"/>
            <p:cNvSpPr/>
            <p:nvPr/>
          </p:nvSpPr>
          <p:spPr>
            <a:xfrm>
              <a:off x="177052" y="34428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7" name="Oval 2626"/>
            <p:cNvSpPr/>
            <p:nvPr/>
          </p:nvSpPr>
          <p:spPr>
            <a:xfrm>
              <a:off x="177052" y="32941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8" name="Oval 2627"/>
            <p:cNvSpPr/>
            <p:nvPr/>
          </p:nvSpPr>
          <p:spPr>
            <a:xfrm>
              <a:off x="177052" y="35916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9" name="Oval 2628"/>
            <p:cNvSpPr/>
            <p:nvPr/>
          </p:nvSpPr>
          <p:spPr>
            <a:xfrm>
              <a:off x="177052" y="37646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0" name="Oval 2629"/>
            <p:cNvSpPr/>
            <p:nvPr/>
          </p:nvSpPr>
          <p:spPr>
            <a:xfrm>
              <a:off x="177052" y="39134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1" name="Oval 2630"/>
            <p:cNvSpPr/>
            <p:nvPr/>
          </p:nvSpPr>
          <p:spPr>
            <a:xfrm>
              <a:off x="177052" y="42109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2" name="Oval 2631"/>
            <p:cNvSpPr/>
            <p:nvPr/>
          </p:nvSpPr>
          <p:spPr>
            <a:xfrm>
              <a:off x="177052" y="40622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3" name="Oval 2632"/>
            <p:cNvSpPr/>
            <p:nvPr/>
          </p:nvSpPr>
          <p:spPr>
            <a:xfrm>
              <a:off x="177052" y="43597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4" name="Oval 2633"/>
            <p:cNvSpPr/>
            <p:nvPr/>
          </p:nvSpPr>
          <p:spPr>
            <a:xfrm>
              <a:off x="177052" y="560808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5" name="Oval 2634"/>
            <p:cNvSpPr/>
            <p:nvPr/>
          </p:nvSpPr>
          <p:spPr>
            <a:xfrm>
              <a:off x="177052" y="575687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6" name="Oval 2635"/>
            <p:cNvSpPr/>
            <p:nvPr/>
          </p:nvSpPr>
          <p:spPr>
            <a:xfrm>
              <a:off x="177052" y="605443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7" name="Oval 2636"/>
            <p:cNvSpPr/>
            <p:nvPr/>
          </p:nvSpPr>
          <p:spPr>
            <a:xfrm>
              <a:off x="177052" y="590565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8" name="Oval 2637"/>
            <p:cNvSpPr/>
            <p:nvPr/>
          </p:nvSpPr>
          <p:spPr>
            <a:xfrm>
              <a:off x="177052" y="620321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39" name="Group 2638"/>
          <p:cNvGrpSpPr/>
          <p:nvPr/>
        </p:nvGrpSpPr>
        <p:grpSpPr>
          <a:xfrm>
            <a:off x="9072997" y="949547"/>
            <a:ext cx="85344" cy="5702995"/>
            <a:chOff x="177052" y="721595"/>
            <a:chExt cx="64008" cy="5702995"/>
          </a:xfrm>
          <a:solidFill>
            <a:sysClr val="windowText" lastClr="000000"/>
          </a:solidFill>
        </p:grpSpPr>
        <p:sp>
          <p:nvSpPr>
            <p:cNvPr id="2640" name="Oval 2639"/>
            <p:cNvSpPr/>
            <p:nvPr/>
          </p:nvSpPr>
          <p:spPr>
            <a:xfrm>
              <a:off x="177052" y="72159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1" name="Oval 2640"/>
            <p:cNvSpPr/>
            <p:nvPr/>
          </p:nvSpPr>
          <p:spPr>
            <a:xfrm>
              <a:off x="177052" y="87037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2" name="Oval 2641"/>
            <p:cNvSpPr/>
            <p:nvPr/>
          </p:nvSpPr>
          <p:spPr>
            <a:xfrm>
              <a:off x="177052" y="116794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3" name="Oval 2642"/>
            <p:cNvSpPr/>
            <p:nvPr/>
          </p:nvSpPr>
          <p:spPr>
            <a:xfrm>
              <a:off x="177052" y="1019161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4" name="Oval 2643"/>
            <p:cNvSpPr/>
            <p:nvPr/>
          </p:nvSpPr>
          <p:spPr>
            <a:xfrm>
              <a:off x="177052" y="635683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5" name="Oval 2644"/>
            <p:cNvSpPr/>
            <p:nvPr/>
          </p:nvSpPr>
          <p:spPr>
            <a:xfrm>
              <a:off x="177052" y="452111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6" name="Oval 2645"/>
            <p:cNvSpPr/>
            <p:nvPr/>
          </p:nvSpPr>
          <p:spPr>
            <a:xfrm>
              <a:off x="177052" y="483041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7" name="Oval 2646"/>
            <p:cNvSpPr/>
            <p:nvPr/>
          </p:nvSpPr>
          <p:spPr>
            <a:xfrm>
              <a:off x="177052" y="468658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8" name="Oval 2647"/>
            <p:cNvSpPr/>
            <p:nvPr/>
          </p:nvSpPr>
          <p:spPr>
            <a:xfrm>
              <a:off x="177052" y="49742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9" name="Oval 2648"/>
            <p:cNvSpPr/>
            <p:nvPr/>
          </p:nvSpPr>
          <p:spPr>
            <a:xfrm>
              <a:off x="177052" y="131672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0" name="Oval 2649"/>
            <p:cNvSpPr/>
            <p:nvPr/>
          </p:nvSpPr>
          <p:spPr>
            <a:xfrm>
              <a:off x="177052" y="148197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1" name="Oval 2650"/>
            <p:cNvSpPr/>
            <p:nvPr/>
          </p:nvSpPr>
          <p:spPr>
            <a:xfrm>
              <a:off x="177052" y="16307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2" name="Oval 2651"/>
            <p:cNvSpPr/>
            <p:nvPr/>
          </p:nvSpPr>
          <p:spPr>
            <a:xfrm>
              <a:off x="177052" y="192832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3" name="Oval 2652"/>
            <p:cNvSpPr/>
            <p:nvPr/>
          </p:nvSpPr>
          <p:spPr>
            <a:xfrm>
              <a:off x="177052" y="177954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4" name="Oval 2653"/>
            <p:cNvSpPr/>
            <p:nvPr/>
          </p:nvSpPr>
          <p:spPr>
            <a:xfrm>
              <a:off x="177052" y="207710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5" name="Oval 2654"/>
            <p:cNvSpPr/>
            <p:nvPr/>
          </p:nvSpPr>
          <p:spPr>
            <a:xfrm>
              <a:off x="177052" y="223005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6" name="Oval 2655"/>
            <p:cNvSpPr/>
            <p:nvPr/>
          </p:nvSpPr>
          <p:spPr>
            <a:xfrm>
              <a:off x="177052" y="237883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7" name="Oval 2656"/>
            <p:cNvSpPr/>
            <p:nvPr/>
          </p:nvSpPr>
          <p:spPr>
            <a:xfrm>
              <a:off x="177052" y="267640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8" name="Oval 2657"/>
            <p:cNvSpPr/>
            <p:nvPr/>
          </p:nvSpPr>
          <p:spPr>
            <a:xfrm>
              <a:off x="177052" y="252762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9" name="Oval 2658"/>
            <p:cNvSpPr/>
            <p:nvPr/>
          </p:nvSpPr>
          <p:spPr>
            <a:xfrm>
              <a:off x="177052" y="282518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0" name="Oval 2659"/>
            <p:cNvSpPr/>
            <p:nvPr/>
          </p:nvSpPr>
          <p:spPr>
            <a:xfrm>
              <a:off x="177052" y="29965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1" name="Oval 2660"/>
            <p:cNvSpPr/>
            <p:nvPr/>
          </p:nvSpPr>
          <p:spPr>
            <a:xfrm>
              <a:off x="177052" y="31453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2" name="Oval 2661"/>
            <p:cNvSpPr/>
            <p:nvPr/>
          </p:nvSpPr>
          <p:spPr>
            <a:xfrm>
              <a:off x="177052" y="34428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3" name="Oval 2662"/>
            <p:cNvSpPr/>
            <p:nvPr/>
          </p:nvSpPr>
          <p:spPr>
            <a:xfrm>
              <a:off x="177052" y="32941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4" name="Oval 2663"/>
            <p:cNvSpPr/>
            <p:nvPr/>
          </p:nvSpPr>
          <p:spPr>
            <a:xfrm>
              <a:off x="177052" y="35916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5" name="Oval 2664"/>
            <p:cNvSpPr/>
            <p:nvPr/>
          </p:nvSpPr>
          <p:spPr>
            <a:xfrm>
              <a:off x="177052" y="37646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6" name="Oval 2665"/>
            <p:cNvSpPr/>
            <p:nvPr/>
          </p:nvSpPr>
          <p:spPr>
            <a:xfrm>
              <a:off x="177052" y="39134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7" name="Oval 2666"/>
            <p:cNvSpPr/>
            <p:nvPr/>
          </p:nvSpPr>
          <p:spPr>
            <a:xfrm>
              <a:off x="177052" y="42109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8" name="Oval 2667"/>
            <p:cNvSpPr/>
            <p:nvPr/>
          </p:nvSpPr>
          <p:spPr>
            <a:xfrm>
              <a:off x="177052" y="40622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9" name="Oval 2668"/>
            <p:cNvSpPr/>
            <p:nvPr/>
          </p:nvSpPr>
          <p:spPr>
            <a:xfrm>
              <a:off x="177052" y="43597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0" name="Oval 2669"/>
            <p:cNvSpPr/>
            <p:nvPr/>
          </p:nvSpPr>
          <p:spPr>
            <a:xfrm>
              <a:off x="177052" y="560808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1" name="Oval 2670"/>
            <p:cNvSpPr/>
            <p:nvPr/>
          </p:nvSpPr>
          <p:spPr>
            <a:xfrm>
              <a:off x="177052" y="575687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2" name="Oval 2671"/>
            <p:cNvSpPr/>
            <p:nvPr/>
          </p:nvSpPr>
          <p:spPr>
            <a:xfrm>
              <a:off x="177052" y="605443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3" name="Oval 2672"/>
            <p:cNvSpPr/>
            <p:nvPr/>
          </p:nvSpPr>
          <p:spPr>
            <a:xfrm>
              <a:off x="177052" y="590565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4" name="Oval 2673"/>
            <p:cNvSpPr/>
            <p:nvPr/>
          </p:nvSpPr>
          <p:spPr>
            <a:xfrm>
              <a:off x="177052" y="620321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75" name="Group 2674"/>
          <p:cNvGrpSpPr/>
          <p:nvPr/>
        </p:nvGrpSpPr>
        <p:grpSpPr>
          <a:xfrm>
            <a:off x="9277824" y="949547"/>
            <a:ext cx="85344" cy="5702995"/>
            <a:chOff x="177052" y="721595"/>
            <a:chExt cx="64008" cy="5702995"/>
          </a:xfrm>
          <a:solidFill>
            <a:srgbClr val="FF0000"/>
          </a:solidFill>
        </p:grpSpPr>
        <p:sp>
          <p:nvSpPr>
            <p:cNvPr id="2676" name="Oval 2675"/>
            <p:cNvSpPr/>
            <p:nvPr/>
          </p:nvSpPr>
          <p:spPr>
            <a:xfrm>
              <a:off x="177052" y="72159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7" name="Oval 2676"/>
            <p:cNvSpPr/>
            <p:nvPr/>
          </p:nvSpPr>
          <p:spPr>
            <a:xfrm>
              <a:off x="177052" y="87037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8" name="Oval 2677"/>
            <p:cNvSpPr/>
            <p:nvPr/>
          </p:nvSpPr>
          <p:spPr>
            <a:xfrm>
              <a:off x="177052" y="116794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9" name="Oval 2678"/>
            <p:cNvSpPr/>
            <p:nvPr/>
          </p:nvSpPr>
          <p:spPr>
            <a:xfrm>
              <a:off x="177052" y="1019161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0" name="Oval 2679"/>
            <p:cNvSpPr/>
            <p:nvPr/>
          </p:nvSpPr>
          <p:spPr>
            <a:xfrm>
              <a:off x="177052" y="635683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1" name="Oval 2680"/>
            <p:cNvSpPr/>
            <p:nvPr/>
          </p:nvSpPr>
          <p:spPr>
            <a:xfrm>
              <a:off x="177052" y="4521118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2" name="Oval 2681"/>
            <p:cNvSpPr/>
            <p:nvPr/>
          </p:nvSpPr>
          <p:spPr>
            <a:xfrm>
              <a:off x="177052" y="483041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3" name="Oval 2682"/>
            <p:cNvSpPr/>
            <p:nvPr/>
          </p:nvSpPr>
          <p:spPr>
            <a:xfrm>
              <a:off x="177052" y="468658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4" name="Oval 2683"/>
            <p:cNvSpPr/>
            <p:nvPr/>
          </p:nvSpPr>
          <p:spPr>
            <a:xfrm>
              <a:off x="177052" y="49742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5" name="Oval 2684"/>
            <p:cNvSpPr/>
            <p:nvPr/>
          </p:nvSpPr>
          <p:spPr>
            <a:xfrm>
              <a:off x="177052" y="131672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6" name="Oval 2685"/>
            <p:cNvSpPr/>
            <p:nvPr/>
          </p:nvSpPr>
          <p:spPr>
            <a:xfrm>
              <a:off x="177052" y="148197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7" name="Oval 2686"/>
            <p:cNvSpPr/>
            <p:nvPr/>
          </p:nvSpPr>
          <p:spPr>
            <a:xfrm>
              <a:off x="177052" y="163075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8" name="Oval 2687"/>
            <p:cNvSpPr/>
            <p:nvPr/>
          </p:nvSpPr>
          <p:spPr>
            <a:xfrm>
              <a:off x="177052" y="192832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9" name="Oval 2688"/>
            <p:cNvSpPr/>
            <p:nvPr/>
          </p:nvSpPr>
          <p:spPr>
            <a:xfrm>
              <a:off x="177052" y="177954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0" name="Oval 2689"/>
            <p:cNvSpPr/>
            <p:nvPr/>
          </p:nvSpPr>
          <p:spPr>
            <a:xfrm>
              <a:off x="177052" y="2077104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1" name="Oval 2690"/>
            <p:cNvSpPr/>
            <p:nvPr/>
          </p:nvSpPr>
          <p:spPr>
            <a:xfrm>
              <a:off x="177052" y="223005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2" name="Oval 2691"/>
            <p:cNvSpPr/>
            <p:nvPr/>
          </p:nvSpPr>
          <p:spPr>
            <a:xfrm>
              <a:off x="177052" y="2378839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3" name="Oval 2692"/>
            <p:cNvSpPr/>
            <p:nvPr/>
          </p:nvSpPr>
          <p:spPr>
            <a:xfrm>
              <a:off x="177052" y="2676405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4" name="Oval 2693"/>
            <p:cNvSpPr/>
            <p:nvPr/>
          </p:nvSpPr>
          <p:spPr>
            <a:xfrm>
              <a:off x="177052" y="2527622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5" name="Oval 2694"/>
            <p:cNvSpPr/>
            <p:nvPr/>
          </p:nvSpPr>
          <p:spPr>
            <a:xfrm>
              <a:off x="177052" y="282518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6" name="Oval 2695"/>
            <p:cNvSpPr/>
            <p:nvPr/>
          </p:nvSpPr>
          <p:spPr>
            <a:xfrm>
              <a:off x="177052" y="29965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7" name="Oval 2696"/>
            <p:cNvSpPr/>
            <p:nvPr/>
          </p:nvSpPr>
          <p:spPr>
            <a:xfrm>
              <a:off x="177052" y="31453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8" name="Oval 2697"/>
            <p:cNvSpPr/>
            <p:nvPr/>
          </p:nvSpPr>
          <p:spPr>
            <a:xfrm>
              <a:off x="177052" y="34428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9" name="Oval 2698"/>
            <p:cNvSpPr/>
            <p:nvPr/>
          </p:nvSpPr>
          <p:spPr>
            <a:xfrm>
              <a:off x="177052" y="32941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0" name="Oval 2699"/>
            <p:cNvSpPr/>
            <p:nvPr/>
          </p:nvSpPr>
          <p:spPr>
            <a:xfrm>
              <a:off x="177052" y="35916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1" name="Oval 2700"/>
            <p:cNvSpPr/>
            <p:nvPr/>
          </p:nvSpPr>
          <p:spPr>
            <a:xfrm>
              <a:off x="177052" y="376464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2" name="Oval 2701"/>
            <p:cNvSpPr/>
            <p:nvPr/>
          </p:nvSpPr>
          <p:spPr>
            <a:xfrm>
              <a:off x="177052" y="391343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3" name="Oval 2702"/>
            <p:cNvSpPr/>
            <p:nvPr/>
          </p:nvSpPr>
          <p:spPr>
            <a:xfrm>
              <a:off x="177052" y="421099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4" name="Oval 2703"/>
            <p:cNvSpPr/>
            <p:nvPr/>
          </p:nvSpPr>
          <p:spPr>
            <a:xfrm>
              <a:off x="177052" y="406221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5" name="Oval 2704"/>
            <p:cNvSpPr/>
            <p:nvPr/>
          </p:nvSpPr>
          <p:spPr>
            <a:xfrm>
              <a:off x="177052" y="435977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6" name="Oval 2705"/>
            <p:cNvSpPr/>
            <p:nvPr/>
          </p:nvSpPr>
          <p:spPr>
            <a:xfrm>
              <a:off x="177052" y="560808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7" name="Oval 2706"/>
            <p:cNvSpPr/>
            <p:nvPr/>
          </p:nvSpPr>
          <p:spPr>
            <a:xfrm>
              <a:off x="177052" y="5756870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8" name="Oval 2707"/>
            <p:cNvSpPr/>
            <p:nvPr/>
          </p:nvSpPr>
          <p:spPr>
            <a:xfrm>
              <a:off x="177052" y="6054436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9" name="Oval 2708"/>
            <p:cNvSpPr/>
            <p:nvPr/>
          </p:nvSpPr>
          <p:spPr>
            <a:xfrm>
              <a:off x="177052" y="5905653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10" name="Oval 2709"/>
            <p:cNvSpPr/>
            <p:nvPr/>
          </p:nvSpPr>
          <p:spPr>
            <a:xfrm>
              <a:off x="177052" y="6203217"/>
              <a:ext cx="64008" cy="67753"/>
            </a:xfrm>
            <a:prstGeom prst="ellipse">
              <a:avLst/>
            </a:prstGeom>
            <a:grp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11" name="TextBox 2710"/>
          <p:cNvSpPr txBox="1"/>
          <p:nvPr/>
        </p:nvSpPr>
        <p:spPr>
          <a:xfrm rot="5400000">
            <a:off x="5956002" y="5368098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712" name="TextBox 2711"/>
          <p:cNvSpPr txBox="1"/>
          <p:nvPr/>
        </p:nvSpPr>
        <p:spPr>
          <a:xfrm rot="5400000">
            <a:off x="6160829" y="5368098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713" name="TextBox 2712"/>
          <p:cNvSpPr txBox="1"/>
          <p:nvPr/>
        </p:nvSpPr>
        <p:spPr>
          <a:xfrm rot="5400000">
            <a:off x="6364029" y="5368098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714" name="TextBox 2713"/>
          <p:cNvSpPr txBox="1"/>
          <p:nvPr/>
        </p:nvSpPr>
        <p:spPr>
          <a:xfrm rot="5400000">
            <a:off x="6567229" y="5368098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715" name="TextBox 2714"/>
          <p:cNvSpPr txBox="1"/>
          <p:nvPr/>
        </p:nvSpPr>
        <p:spPr>
          <a:xfrm rot="5400000">
            <a:off x="6770429" y="5368098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716" name="TextBox 2715"/>
          <p:cNvSpPr txBox="1"/>
          <p:nvPr/>
        </p:nvSpPr>
        <p:spPr>
          <a:xfrm rot="5400000">
            <a:off x="6973629" y="5368098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717" name="TextBox 2716"/>
          <p:cNvSpPr txBox="1"/>
          <p:nvPr/>
        </p:nvSpPr>
        <p:spPr>
          <a:xfrm rot="5400000">
            <a:off x="7176829" y="5368098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718" name="TextBox 2717"/>
          <p:cNvSpPr txBox="1"/>
          <p:nvPr/>
        </p:nvSpPr>
        <p:spPr>
          <a:xfrm rot="5400000">
            <a:off x="7380029" y="5368098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719" name="TextBox 2718"/>
          <p:cNvSpPr txBox="1"/>
          <p:nvPr/>
        </p:nvSpPr>
        <p:spPr>
          <a:xfrm rot="5400000">
            <a:off x="7583229" y="5368098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720" name="TextBox 2719"/>
          <p:cNvSpPr txBox="1"/>
          <p:nvPr/>
        </p:nvSpPr>
        <p:spPr>
          <a:xfrm rot="5400000">
            <a:off x="8157889" y="5368098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721" name="TextBox 2720"/>
          <p:cNvSpPr txBox="1"/>
          <p:nvPr/>
        </p:nvSpPr>
        <p:spPr>
          <a:xfrm rot="5400000">
            <a:off x="8361089" y="5368098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722" name="TextBox 2721"/>
          <p:cNvSpPr txBox="1"/>
          <p:nvPr/>
        </p:nvSpPr>
        <p:spPr>
          <a:xfrm rot="5400000">
            <a:off x="8588955" y="5368098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723" name="TextBox 2722"/>
          <p:cNvSpPr txBox="1"/>
          <p:nvPr/>
        </p:nvSpPr>
        <p:spPr>
          <a:xfrm rot="5400000">
            <a:off x="8793782" y="5368098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724" name="TextBox 2723"/>
          <p:cNvSpPr txBox="1"/>
          <p:nvPr/>
        </p:nvSpPr>
        <p:spPr>
          <a:xfrm rot="5400000">
            <a:off x="9028402" y="5368098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725" name="TextBox 2724"/>
          <p:cNvSpPr txBox="1"/>
          <p:nvPr/>
        </p:nvSpPr>
        <p:spPr>
          <a:xfrm rot="5400000">
            <a:off x="9231602" y="5368098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726" name="TextBox 2725"/>
          <p:cNvSpPr txBox="1"/>
          <p:nvPr/>
        </p:nvSpPr>
        <p:spPr>
          <a:xfrm rot="5400000">
            <a:off x="7872062" y="2625992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727" name="TextBox 2726"/>
          <p:cNvSpPr txBox="1"/>
          <p:nvPr/>
        </p:nvSpPr>
        <p:spPr>
          <a:xfrm rot="5400000">
            <a:off x="7901855" y="3893357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cxnSp>
        <p:nvCxnSpPr>
          <p:cNvPr id="2728" name="Straight Connector 2727"/>
          <p:cNvCxnSpPr/>
          <p:nvPr/>
        </p:nvCxnSpPr>
        <p:spPr>
          <a:xfrm flipV="1">
            <a:off x="3845353" y="2033415"/>
            <a:ext cx="1584960" cy="13011"/>
          </a:xfrm>
          <a:prstGeom prst="line">
            <a:avLst/>
          </a:prstGeom>
          <a:noFill/>
          <a:ln w="9525" cap="flat" cmpd="sng" algn="ctr">
            <a:solidFill>
              <a:srgbClr val="00B050"/>
            </a:solidFill>
            <a:prstDash val="sysDot"/>
          </a:ln>
          <a:effectLst/>
        </p:spPr>
      </p:cxnSp>
      <p:cxnSp>
        <p:nvCxnSpPr>
          <p:cNvPr id="2729" name="Straight Connector 2728"/>
          <p:cNvCxnSpPr/>
          <p:nvPr/>
        </p:nvCxnSpPr>
        <p:spPr>
          <a:xfrm>
            <a:off x="9419500" y="948488"/>
            <a:ext cx="285737" cy="0"/>
          </a:xfrm>
          <a:prstGeom prst="line">
            <a:avLst/>
          </a:prstGeom>
          <a:noFill/>
          <a:ln w="9525" cap="flat" cmpd="sng" algn="ctr">
            <a:solidFill>
              <a:srgbClr val="00B050"/>
            </a:solidFill>
            <a:prstDash val="solid"/>
          </a:ln>
          <a:effectLst/>
        </p:spPr>
      </p:cxnSp>
      <p:sp>
        <p:nvSpPr>
          <p:cNvPr id="2730" name="TextBox 2729"/>
          <p:cNvSpPr txBox="1"/>
          <p:nvPr/>
        </p:nvSpPr>
        <p:spPr>
          <a:xfrm>
            <a:off x="9834087" y="2392066"/>
            <a:ext cx="2037309" cy="194513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19050">
            <a:solidFill>
              <a:srgbClr val="7030A0"/>
            </a:solidFill>
          </a:ln>
        </p:spPr>
        <p:txBody>
          <a:bodyPr wrap="none" rtlCol="0" anchor="ctr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Time Series 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for one </a:t>
            </a: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Locus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2731" name="Straight Connector 2730"/>
          <p:cNvCxnSpPr>
            <a:stCxn id="1726" idx="3"/>
            <a:endCxn id="2730" idx="1"/>
          </p:cNvCxnSpPr>
          <p:nvPr/>
        </p:nvCxnSpPr>
        <p:spPr>
          <a:xfrm flipV="1">
            <a:off x="9437715" y="2489323"/>
            <a:ext cx="396372" cy="14393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2732" name="TextBox 2731"/>
          <p:cNvSpPr txBox="1"/>
          <p:nvPr/>
        </p:nvSpPr>
        <p:spPr>
          <a:xfrm>
            <a:off x="3996527" y="2046420"/>
            <a:ext cx="11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Start Locus Index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(for measurement)</a:t>
            </a:r>
          </a:p>
        </p:txBody>
      </p:sp>
      <p:cxnSp>
        <p:nvCxnSpPr>
          <p:cNvPr id="2733" name="Straight Connector 2732"/>
          <p:cNvCxnSpPr/>
          <p:nvPr/>
        </p:nvCxnSpPr>
        <p:spPr>
          <a:xfrm>
            <a:off x="3791701" y="2174640"/>
            <a:ext cx="256033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734" name="Straight Connector 2733"/>
          <p:cNvCxnSpPr/>
          <p:nvPr/>
        </p:nvCxnSpPr>
        <p:spPr>
          <a:xfrm>
            <a:off x="3919716" y="2169530"/>
            <a:ext cx="0" cy="2428848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2735" name="TextBox 2734"/>
          <p:cNvSpPr txBox="1"/>
          <p:nvPr/>
        </p:nvSpPr>
        <p:spPr>
          <a:xfrm>
            <a:off x="4025404" y="3577032"/>
            <a:ext cx="1249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Number of Loci = 17</a:t>
            </a:r>
            <a:b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(8 - 24) recorded</a:t>
            </a:r>
          </a:p>
        </p:txBody>
      </p:sp>
      <p:cxnSp>
        <p:nvCxnSpPr>
          <p:cNvPr id="2736" name="Straight Connector 2735"/>
          <p:cNvCxnSpPr/>
          <p:nvPr/>
        </p:nvCxnSpPr>
        <p:spPr>
          <a:xfrm>
            <a:off x="3791700" y="4606550"/>
            <a:ext cx="121920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737" name="Straight Connector 2736"/>
          <p:cNvCxnSpPr>
            <a:stCxn id="1724" idx="1"/>
          </p:cNvCxnSpPr>
          <p:nvPr/>
        </p:nvCxnSpPr>
        <p:spPr>
          <a:xfrm flipV="1">
            <a:off x="3615084" y="5272442"/>
            <a:ext cx="447912" cy="115213"/>
          </a:xfrm>
          <a:prstGeom prst="line">
            <a:avLst/>
          </a:prstGeom>
          <a:noFill/>
          <a:ln w="9525" cap="flat" cmpd="sng" algn="ctr">
            <a:solidFill>
              <a:srgbClr val="00B050"/>
            </a:solidFill>
            <a:prstDash val="solid"/>
          </a:ln>
          <a:effectLst/>
        </p:spPr>
      </p:cxnSp>
      <p:sp>
        <p:nvSpPr>
          <p:cNvPr id="2738" name="TextBox 2737"/>
          <p:cNvSpPr txBox="1"/>
          <p:nvPr/>
        </p:nvSpPr>
        <p:spPr>
          <a:xfrm>
            <a:off x="4169184" y="4925991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Downhole fiber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Loci 5 - N</a:t>
            </a: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cxnSp>
        <p:nvCxnSpPr>
          <p:cNvPr id="2739" name="Straight Connector 2738"/>
          <p:cNvCxnSpPr/>
          <p:nvPr/>
        </p:nvCxnSpPr>
        <p:spPr>
          <a:xfrm>
            <a:off x="9331777" y="6731830"/>
            <a:ext cx="267332" cy="0"/>
          </a:xfrm>
          <a:prstGeom prst="line">
            <a:avLst/>
          </a:prstGeom>
          <a:noFill/>
          <a:ln w="9525" cap="flat" cmpd="sng" algn="ctr">
            <a:solidFill>
              <a:srgbClr val="00B050"/>
            </a:solidFill>
            <a:prstDash val="solid"/>
          </a:ln>
          <a:effectLst/>
        </p:spPr>
      </p:cxnSp>
      <p:sp>
        <p:nvSpPr>
          <p:cNvPr id="2740" name="TextBox 2739"/>
          <p:cNvSpPr txBox="1"/>
          <p:nvPr/>
        </p:nvSpPr>
        <p:spPr>
          <a:xfrm>
            <a:off x="1114352" y="2507281"/>
            <a:ext cx="1508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Spatial Sampling Interval</a:t>
            </a:r>
          </a:p>
        </p:txBody>
      </p:sp>
      <p:cxnSp>
        <p:nvCxnSpPr>
          <p:cNvPr id="2741" name="Straight Connector 2740"/>
          <p:cNvCxnSpPr/>
          <p:nvPr/>
        </p:nvCxnSpPr>
        <p:spPr>
          <a:xfrm flipV="1">
            <a:off x="3034489" y="2624133"/>
            <a:ext cx="279011" cy="6259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2742" name="Left Brace 2741"/>
          <p:cNvSpPr/>
          <p:nvPr/>
        </p:nvSpPr>
        <p:spPr>
          <a:xfrm>
            <a:off x="3321089" y="2554161"/>
            <a:ext cx="60959" cy="137160"/>
          </a:xfrm>
          <a:prstGeom prst="leftBrac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43" name="TextBox 2742"/>
          <p:cNvSpPr txBox="1"/>
          <p:nvPr/>
        </p:nvSpPr>
        <p:spPr>
          <a:xfrm>
            <a:off x="9445488" y="877406"/>
            <a:ext cx="30809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0 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1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2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3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2744" name="TextBox 2743"/>
          <p:cNvSpPr txBox="1"/>
          <p:nvPr/>
        </p:nvSpPr>
        <p:spPr>
          <a:xfrm>
            <a:off x="9445488" y="1623965"/>
            <a:ext cx="316112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5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6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7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8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9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10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11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12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13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14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15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16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17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18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19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20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21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22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23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24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25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26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27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28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N</a:t>
            </a:r>
          </a:p>
        </p:txBody>
      </p:sp>
      <p:sp>
        <p:nvSpPr>
          <p:cNvPr id="2745" name="TextBox 2744"/>
          <p:cNvSpPr txBox="1"/>
          <p:nvPr/>
        </p:nvSpPr>
        <p:spPr>
          <a:xfrm rot="5400000">
            <a:off x="9601331" y="4509299"/>
            <a:ext cx="7938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Locus Index</a:t>
            </a:r>
          </a:p>
        </p:txBody>
      </p:sp>
      <p:sp>
        <p:nvSpPr>
          <p:cNvPr id="2746" name="Bent Arrow 2745"/>
          <p:cNvSpPr/>
          <p:nvPr/>
        </p:nvSpPr>
        <p:spPr>
          <a:xfrm>
            <a:off x="3034489" y="977567"/>
            <a:ext cx="381736" cy="325849"/>
          </a:xfrm>
          <a:prstGeom prst="bentArrow">
            <a:avLst/>
          </a:prstGeom>
          <a:solidFill>
            <a:sysClr val="window" lastClr="FFFFFF">
              <a:lumMod val="95000"/>
            </a:sysClr>
          </a:solidFill>
          <a:ln w="12700" cap="flat" cmpd="dbl" algn="ctr">
            <a:solidFill>
              <a:srgbClr val="C0000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47" name="TextBox 2746"/>
          <p:cNvSpPr txBox="1"/>
          <p:nvPr/>
        </p:nvSpPr>
        <p:spPr>
          <a:xfrm>
            <a:off x="3508364" y="800596"/>
            <a:ext cx="30809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0 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1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2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3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2748" name="TextBox 2747"/>
          <p:cNvSpPr txBox="1"/>
          <p:nvPr/>
        </p:nvSpPr>
        <p:spPr>
          <a:xfrm rot="5400000">
            <a:off x="3496334" y="982134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Locus Index</a:t>
            </a:r>
          </a:p>
        </p:txBody>
      </p:sp>
      <p:cxnSp>
        <p:nvCxnSpPr>
          <p:cNvPr id="2749" name="Straight Connector 2748"/>
          <p:cNvCxnSpPr/>
          <p:nvPr/>
        </p:nvCxnSpPr>
        <p:spPr>
          <a:xfrm>
            <a:off x="2903259" y="1547155"/>
            <a:ext cx="0" cy="137160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2750" name="Straight Connector 2749"/>
          <p:cNvCxnSpPr/>
          <p:nvPr/>
        </p:nvCxnSpPr>
        <p:spPr>
          <a:xfrm>
            <a:off x="3126013" y="1547155"/>
            <a:ext cx="0" cy="137160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2751" name="Straight Connector 2750"/>
          <p:cNvCxnSpPr/>
          <p:nvPr/>
        </p:nvCxnSpPr>
        <p:spPr>
          <a:xfrm>
            <a:off x="3330840" y="1547155"/>
            <a:ext cx="0" cy="137160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2752" name="Straight Connector 2751"/>
          <p:cNvCxnSpPr/>
          <p:nvPr/>
        </p:nvCxnSpPr>
        <p:spPr>
          <a:xfrm flipH="1">
            <a:off x="3712649" y="1377808"/>
            <a:ext cx="602091" cy="246765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753" name="Straight Connector 2752"/>
          <p:cNvCxnSpPr/>
          <p:nvPr/>
        </p:nvCxnSpPr>
        <p:spPr>
          <a:xfrm flipH="1">
            <a:off x="2735241" y="877407"/>
            <a:ext cx="116812" cy="669749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2754" name="TextBox 2753"/>
          <p:cNvSpPr txBox="1"/>
          <p:nvPr/>
        </p:nvSpPr>
        <p:spPr>
          <a:xfrm>
            <a:off x="2242409" y="431581"/>
            <a:ext cx="8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1000" b="1">
                <a:solidFill>
                  <a:prstClr val="black"/>
                </a:solidFill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Surface </a:t>
            </a: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fiber</a:t>
            </a:r>
            <a:b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</a:b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   Loci 0-4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cxnSp>
        <p:nvCxnSpPr>
          <p:cNvPr id="2755" name="Straight Connector 2754"/>
          <p:cNvCxnSpPr/>
          <p:nvPr/>
        </p:nvCxnSpPr>
        <p:spPr>
          <a:xfrm flipH="1">
            <a:off x="3677612" y="1949680"/>
            <a:ext cx="637829" cy="11307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</p:cxnSp>
      <p:cxnSp>
        <p:nvCxnSpPr>
          <p:cNvPr id="2756" name="Straight Connector 2755"/>
          <p:cNvCxnSpPr/>
          <p:nvPr/>
        </p:nvCxnSpPr>
        <p:spPr>
          <a:xfrm>
            <a:off x="4223300" y="1814909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757" name="Straight Connector 2756"/>
          <p:cNvCxnSpPr/>
          <p:nvPr/>
        </p:nvCxnSpPr>
        <p:spPr>
          <a:xfrm>
            <a:off x="4223300" y="1957978"/>
            <a:ext cx="1828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758" name="Straight Connector 2757"/>
          <p:cNvCxnSpPr/>
          <p:nvPr/>
        </p:nvCxnSpPr>
        <p:spPr>
          <a:xfrm>
            <a:off x="3126013" y="587031"/>
            <a:ext cx="2560334" cy="518213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2759" name="Straight Connector 2758"/>
          <p:cNvCxnSpPr/>
          <p:nvPr/>
        </p:nvCxnSpPr>
        <p:spPr>
          <a:xfrm flipV="1">
            <a:off x="2793646" y="4531641"/>
            <a:ext cx="400303" cy="15240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2760" name="TextBox 2759"/>
          <p:cNvSpPr txBox="1"/>
          <p:nvPr/>
        </p:nvSpPr>
        <p:spPr>
          <a:xfrm>
            <a:off x="2021119" y="4542746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Casing</a:t>
            </a:r>
          </a:p>
        </p:txBody>
      </p:sp>
      <p:cxnSp>
        <p:nvCxnSpPr>
          <p:cNvPr id="2761" name="Straight Connector 2760"/>
          <p:cNvCxnSpPr/>
          <p:nvPr/>
        </p:nvCxnSpPr>
        <p:spPr>
          <a:xfrm flipV="1">
            <a:off x="2874407" y="6174892"/>
            <a:ext cx="400303" cy="15240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2762" name="TextBox 2761"/>
          <p:cNvSpPr txBox="1"/>
          <p:nvPr/>
        </p:nvSpPr>
        <p:spPr>
          <a:xfrm>
            <a:off x="2086002" y="6040541"/>
            <a:ext cx="872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Perforated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Casing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section</a:t>
            </a:r>
          </a:p>
        </p:txBody>
      </p:sp>
      <p:cxnSp>
        <p:nvCxnSpPr>
          <p:cNvPr id="2763" name="Straight Connector 2762"/>
          <p:cNvCxnSpPr/>
          <p:nvPr/>
        </p:nvCxnSpPr>
        <p:spPr>
          <a:xfrm flipV="1">
            <a:off x="2828125" y="5752437"/>
            <a:ext cx="400303" cy="15240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2764" name="TextBox 2763"/>
          <p:cNvSpPr txBox="1"/>
          <p:nvPr/>
        </p:nvSpPr>
        <p:spPr>
          <a:xfrm>
            <a:off x="2033309" y="5618086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Production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packer</a:t>
            </a:r>
          </a:p>
        </p:txBody>
      </p:sp>
      <p:cxnSp>
        <p:nvCxnSpPr>
          <p:cNvPr id="2765" name="Straight Connector 2764"/>
          <p:cNvCxnSpPr/>
          <p:nvPr/>
        </p:nvCxnSpPr>
        <p:spPr>
          <a:xfrm flipV="1">
            <a:off x="2930538" y="5061147"/>
            <a:ext cx="400303" cy="15240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2766" name="TextBox 2765"/>
          <p:cNvSpPr txBox="1"/>
          <p:nvPr/>
        </p:nvSpPr>
        <p:spPr>
          <a:xfrm>
            <a:off x="2135723" y="4926796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Production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tubing</a:t>
            </a:r>
          </a:p>
        </p:txBody>
      </p:sp>
    </p:spTree>
    <p:extLst>
      <p:ext uri="{BB962C8B-B14F-4D97-AF65-F5344CB8AC3E}">
        <p14:creationId xmlns:p14="http://schemas.microsoft.com/office/powerpoint/2010/main" val="228897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ounded Rectangle 166"/>
          <p:cNvSpPr/>
          <p:nvPr/>
        </p:nvSpPr>
        <p:spPr>
          <a:xfrm>
            <a:off x="67572" y="2783847"/>
            <a:ext cx="12037344" cy="2161406"/>
          </a:xfrm>
          <a:prstGeom prst="round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87086" y="2854602"/>
            <a:ext cx="1056633" cy="829167"/>
            <a:chOff x="3969080" y="360037"/>
            <a:chExt cx="882311" cy="951884"/>
          </a:xfrm>
          <a:solidFill>
            <a:schemeClr val="accent5">
              <a:lumMod val="75000"/>
            </a:schemeClr>
          </a:solidFill>
        </p:grpSpPr>
        <p:sp>
          <p:nvSpPr>
            <p:cNvPr id="6" name="Rounded Rectangle 5"/>
            <p:cNvSpPr/>
            <p:nvPr/>
          </p:nvSpPr>
          <p:spPr>
            <a:xfrm>
              <a:off x="3969080" y="360037"/>
              <a:ext cx="882311" cy="95188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3969080" y="387487"/>
              <a:ext cx="882311" cy="8969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00" dirty="0">
                  <a:solidFill>
                    <a:prstClr val="white"/>
                  </a:solidFill>
                </a:rPr>
                <a:t>Raw data storage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4101" y="3991378"/>
            <a:ext cx="1088515" cy="829167"/>
            <a:chOff x="1747" y="421396"/>
            <a:chExt cx="816386" cy="829167"/>
          </a:xfrm>
          <a:solidFill>
            <a:schemeClr val="accent5">
              <a:lumMod val="75000"/>
            </a:schemeClr>
          </a:solidFill>
        </p:grpSpPr>
        <p:sp>
          <p:nvSpPr>
            <p:cNvPr id="39" name="Rounded Rectangle 38"/>
            <p:cNvSpPr/>
            <p:nvPr/>
          </p:nvSpPr>
          <p:spPr>
            <a:xfrm>
              <a:off x="1747" y="421396"/>
              <a:ext cx="816386" cy="8291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ounded Rectangle 4"/>
            <p:cNvSpPr/>
            <p:nvPr/>
          </p:nvSpPr>
          <p:spPr>
            <a:xfrm>
              <a:off x="25658" y="445307"/>
              <a:ext cx="768564" cy="7813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dirty="0">
                  <a:solidFill>
                    <a:prstClr val="white"/>
                  </a:solidFill>
                </a:rPr>
                <a:t>Planning and proposal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24630" y="3991378"/>
            <a:ext cx="1088515" cy="829167"/>
            <a:chOff x="1144689" y="421396"/>
            <a:chExt cx="816386" cy="829167"/>
          </a:xfrm>
          <a:solidFill>
            <a:schemeClr val="accent5">
              <a:lumMod val="75000"/>
            </a:schemeClr>
          </a:solidFill>
        </p:grpSpPr>
        <p:sp>
          <p:nvSpPr>
            <p:cNvPr id="37" name="Rounded Rectangle 36"/>
            <p:cNvSpPr/>
            <p:nvPr/>
          </p:nvSpPr>
          <p:spPr>
            <a:xfrm>
              <a:off x="1144689" y="421396"/>
              <a:ext cx="816386" cy="8291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ounded Rectangle 6"/>
            <p:cNvSpPr/>
            <p:nvPr/>
          </p:nvSpPr>
          <p:spPr>
            <a:xfrm>
              <a:off x="1168600" y="445307"/>
              <a:ext cx="768564" cy="7813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dirty="0">
                  <a:solidFill>
                    <a:prstClr val="white"/>
                  </a:solidFill>
                </a:rPr>
                <a:t>Raw data collection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71145" y="3991378"/>
            <a:ext cx="1088515" cy="829167"/>
            <a:chOff x="2287630" y="421396"/>
            <a:chExt cx="816386" cy="829167"/>
          </a:xfrm>
          <a:solidFill>
            <a:schemeClr val="accent5">
              <a:lumMod val="75000"/>
            </a:schemeClr>
          </a:solidFill>
        </p:grpSpPr>
        <p:sp>
          <p:nvSpPr>
            <p:cNvPr id="35" name="Rounded Rectangle 34"/>
            <p:cNvSpPr/>
            <p:nvPr/>
          </p:nvSpPr>
          <p:spPr>
            <a:xfrm>
              <a:off x="2287630" y="421396"/>
              <a:ext cx="816386" cy="8291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8"/>
            <p:cNvSpPr/>
            <p:nvPr/>
          </p:nvSpPr>
          <p:spPr>
            <a:xfrm>
              <a:off x="2311541" y="445307"/>
              <a:ext cx="768564" cy="7813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dirty="0">
                  <a:solidFill>
                    <a:prstClr val="white"/>
                  </a:solidFill>
                </a:rPr>
                <a:t>Data quality assurance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915295" y="3991378"/>
            <a:ext cx="1088515" cy="829167"/>
            <a:chOff x="3430571" y="421396"/>
            <a:chExt cx="816386" cy="829167"/>
          </a:xfrm>
          <a:solidFill>
            <a:schemeClr val="accent5">
              <a:lumMod val="75000"/>
            </a:schemeClr>
          </a:solidFill>
        </p:grpSpPr>
        <p:sp>
          <p:nvSpPr>
            <p:cNvPr id="33" name="Rounded Rectangle 32"/>
            <p:cNvSpPr/>
            <p:nvPr/>
          </p:nvSpPr>
          <p:spPr>
            <a:xfrm>
              <a:off x="3430571" y="421396"/>
              <a:ext cx="816386" cy="8291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ounded Rectangle 10"/>
            <p:cNvSpPr/>
            <p:nvPr/>
          </p:nvSpPr>
          <p:spPr>
            <a:xfrm>
              <a:off x="3454482" y="445307"/>
              <a:ext cx="768564" cy="7813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dirty="0">
                  <a:solidFill>
                    <a:prstClr val="white"/>
                  </a:solidFill>
                </a:rPr>
                <a:t>Near real time data extraction / processing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285127" y="4002028"/>
            <a:ext cx="1318467" cy="807867"/>
            <a:chOff x="4573513" y="432046"/>
            <a:chExt cx="816386" cy="807867"/>
          </a:xfrm>
          <a:solidFill>
            <a:schemeClr val="accent5">
              <a:lumMod val="75000"/>
            </a:schemeClr>
          </a:solidFill>
        </p:grpSpPr>
        <p:sp>
          <p:nvSpPr>
            <p:cNvPr id="31" name="Rounded Rectangle 30"/>
            <p:cNvSpPr/>
            <p:nvPr/>
          </p:nvSpPr>
          <p:spPr>
            <a:xfrm>
              <a:off x="4573513" y="432046"/>
              <a:ext cx="816386" cy="8078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ounded Rectangle 12"/>
            <p:cNvSpPr/>
            <p:nvPr/>
          </p:nvSpPr>
          <p:spPr>
            <a:xfrm>
              <a:off x="4597175" y="455708"/>
              <a:ext cx="769062" cy="76054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dirty="0">
                  <a:solidFill>
                    <a:prstClr val="white"/>
                  </a:solidFill>
                </a:rPr>
                <a:t>Extracted data visualisation</a:t>
              </a:r>
            </a:p>
          </p:txBody>
        </p:sp>
      </p:grpSp>
      <p:cxnSp>
        <p:nvCxnSpPr>
          <p:cNvPr id="51" name="Straight Connector 50"/>
          <p:cNvCxnSpPr>
            <a:stCxn id="35" idx="1"/>
            <a:endCxn id="37" idx="3"/>
          </p:cNvCxnSpPr>
          <p:nvPr/>
        </p:nvCxnSpPr>
        <p:spPr>
          <a:xfrm flipH="1">
            <a:off x="4313145" y="4405961"/>
            <a:ext cx="25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35" idx="3"/>
            <a:endCxn id="33" idx="1"/>
          </p:cNvCxnSpPr>
          <p:nvPr/>
        </p:nvCxnSpPr>
        <p:spPr>
          <a:xfrm>
            <a:off x="5659660" y="4405961"/>
            <a:ext cx="2556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1818052" y="3991378"/>
            <a:ext cx="1088515" cy="829167"/>
            <a:chOff x="8002337" y="421396"/>
            <a:chExt cx="816386" cy="829167"/>
          </a:xfrm>
          <a:solidFill>
            <a:schemeClr val="accent5">
              <a:lumMod val="75000"/>
            </a:schemeClr>
          </a:solidFill>
        </p:grpSpPr>
        <p:sp>
          <p:nvSpPr>
            <p:cNvPr id="68" name="Rounded Rectangle 67"/>
            <p:cNvSpPr/>
            <p:nvPr/>
          </p:nvSpPr>
          <p:spPr>
            <a:xfrm>
              <a:off x="8002337" y="421396"/>
              <a:ext cx="816386" cy="8291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Rounded Rectangle 18"/>
            <p:cNvSpPr/>
            <p:nvPr/>
          </p:nvSpPr>
          <p:spPr>
            <a:xfrm>
              <a:off x="8026248" y="445307"/>
              <a:ext cx="768564" cy="7813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dirty="0">
                  <a:solidFill>
                    <a:prstClr val="white"/>
                  </a:solidFill>
                </a:rPr>
                <a:t>Project start up </a:t>
              </a:r>
            </a:p>
          </p:txBody>
        </p:sp>
      </p:grpSp>
      <p:cxnSp>
        <p:nvCxnSpPr>
          <p:cNvPr id="89" name="Straight Connector 88"/>
          <p:cNvCxnSpPr>
            <a:stCxn id="39" idx="0"/>
          </p:cNvCxnSpPr>
          <p:nvPr/>
        </p:nvCxnSpPr>
        <p:spPr>
          <a:xfrm flipV="1">
            <a:off x="998359" y="2208511"/>
            <a:ext cx="0" cy="178286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endCxn id="39" idx="0"/>
          </p:cNvCxnSpPr>
          <p:nvPr/>
        </p:nvCxnSpPr>
        <p:spPr>
          <a:xfrm>
            <a:off x="998359" y="3705495"/>
            <a:ext cx="0" cy="2858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endCxn id="204" idx="1"/>
          </p:cNvCxnSpPr>
          <p:nvPr/>
        </p:nvCxnSpPr>
        <p:spPr>
          <a:xfrm>
            <a:off x="8521211" y="4408646"/>
            <a:ext cx="3088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204" idx="3"/>
          </p:cNvCxnSpPr>
          <p:nvPr/>
        </p:nvCxnSpPr>
        <p:spPr>
          <a:xfrm flipV="1">
            <a:off x="10139764" y="4405962"/>
            <a:ext cx="411469" cy="2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>
            <a:stCxn id="68" idx="1"/>
            <a:endCxn id="39" idx="3"/>
          </p:cNvCxnSpPr>
          <p:nvPr/>
        </p:nvCxnSpPr>
        <p:spPr>
          <a:xfrm flipH="1">
            <a:off x="1542617" y="4405961"/>
            <a:ext cx="2754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>
            <a:stCxn id="37" idx="1"/>
            <a:endCxn id="68" idx="3"/>
          </p:cNvCxnSpPr>
          <p:nvPr/>
        </p:nvCxnSpPr>
        <p:spPr>
          <a:xfrm flipH="1">
            <a:off x="2906567" y="4405961"/>
            <a:ext cx="318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346676" y="4945253"/>
            <a:ext cx="1494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prstClr val="black"/>
                </a:solidFill>
              </a:rPr>
              <a:t>Review application requirements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prstClr val="black"/>
                </a:solidFill>
              </a:rPr>
              <a:t>Review existing datasets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prstClr val="black"/>
                </a:solidFill>
              </a:rPr>
              <a:t>Determine if DAS acquisition would create additional value</a:t>
            </a:r>
          </a:p>
        </p:txBody>
      </p:sp>
      <p:cxnSp>
        <p:nvCxnSpPr>
          <p:cNvPr id="147" name="Straight Connector 146"/>
          <p:cNvCxnSpPr>
            <a:stCxn id="35" idx="0"/>
            <a:endCxn id="6" idx="2"/>
          </p:cNvCxnSpPr>
          <p:nvPr/>
        </p:nvCxnSpPr>
        <p:spPr>
          <a:xfrm flipV="1">
            <a:off x="5115403" y="3683769"/>
            <a:ext cx="0" cy="3076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/>
          <p:cNvGrpSpPr/>
          <p:nvPr/>
        </p:nvGrpSpPr>
        <p:grpSpPr>
          <a:xfrm>
            <a:off x="8891110" y="2854602"/>
            <a:ext cx="1056633" cy="829167"/>
            <a:chOff x="3969080" y="360037"/>
            <a:chExt cx="882311" cy="951884"/>
          </a:xfrm>
          <a:solidFill>
            <a:schemeClr val="accent5">
              <a:lumMod val="75000"/>
            </a:schemeClr>
          </a:solidFill>
        </p:grpSpPr>
        <p:sp>
          <p:nvSpPr>
            <p:cNvPr id="151" name="Rounded Rectangle 150"/>
            <p:cNvSpPr/>
            <p:nvPr/>
          </p:nvSpPr>
          <p:spPr>
            <a:xfrm>
              <a:off x="3969080" y="360037"/>
              <a:ext cx="882311" cy="951884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2" name="Rounded Rectangle 4"/>
            <p:cNvSpPr/>
            <p:nvPr/>
          </p:nvSpPr>
          <p:spPr>
            <a:xfrm>
              <a:off x="3969080" y="387487"/>
              <a:ext cx="882311" cy="8969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00" b="1" dirty="0">
                  <a:solidFill>
                    <a:prstClr val="white"/>
                  </a:solidFill>
                </a:rPr>
                <a:t>Data transfer</a:t>
              </a:r>
            </a:p>
          </p:txBody>
        </p:sp>
      </p:grpSp>
      <p:cxnSp>
        <p:nvCxnSpPr>
          <p:cNvPr id="153" name="Straight Connector 152"/>
          <p:cNvCxnSpPr>
            <a:stCxn id="151" idx="1"/>
            <a:endCxn id="6" idx="3"/>
          </p:cNvCxnSpPr>
          <p:nvPr/>
        </p:nvCxnSpPr>
        <p:spPr>
          <a:xfrm flipH="1">
            <a:off x="5643719" y="3269185"/>
            <a:ext cx="32473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endCxn id="151" idx="3"/>
          </p:cNvCxnSpPr>
          <p:nvPr/>
        </p:nvCxnSpPr>
        <p:spPr>
          <a:xfrm flipH="1" flipV="1">
            <a:off x="9947743" y="3269186"/>
            <a:ext cx="639677" cy="4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TextBox 175"/>
          <p:cNvSpPr txBox="1"/>
          <p:nvPr/>
        </p:nvSpPr>
        <p:spPr>
          <a:xfrm>
            <a:off x="3256513" y="2903848"/>
            <a:ext cx="1306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prstClr val="black"/>
                </a:solidFill>
              </a:rPr>
              <a:t>DAS data life cycle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1690826" y="4912584"/>
            <a:ext cx="14765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prstClr val="black"/>
                </a:solidFill>
              </a:rPr>
              <a:t>Fiber deployment (if not installed)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prstClr val="black"/>
                </a:solidFill>
              </a:rPr>
              <a:t>Specify / agree on DAS data acquisition specifications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prstClr val="black"/>
                </a:solidFill>
              </a:rPr>
              <a:t>Data acquisition hardware mobilisation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33515" y="4945253"/>
            <a:ext cx="13829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prstClr val="black"/>
                </a:solidFill>
              </a:rPr>
              <a:t>Raw DAS data from interrogator unit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4475135" y="4985625"/>
            <a:ext cx="1382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000000"/>
                </a:solidFill>
              </a:rPr>
              <a:t>Depth calibration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000000"/>
                </a:solidFill>
              </a:rPr>
              <a:t>Time calibration (if required)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000000"/>
                </a:solidFill>
              </a:rPr>
              <a:t>Sensor calibration</a:t>
            </a:r>
            <a:br>
              <a:rPr lang="en-GB" sz="1050" dirty="0">
                <a:solidFill>
                  <a:srgbClr val="000000"/>
                </a:solidFill>
              </a:rPr>
            </a:br>
            <a:r>
              <a:rPr lang="en-GB" sz="1050" dirty="0">
                <a:solidFill>
                  <a:srgbClr val="000000"/>
                </a:solidFill>
              </a:rPr>
              <a:t>(if required)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000000"/>
                </a:solidFill>
              </a:rPr>
              <a:t>Meta data population / instantiation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4475135" y="1926622"/>
            <a:ext cx="1382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000000"/>
                </a:solidFill>
              </a:rPr>
              <a:t>On site storage of calibrated acoustic traces (in external storage medium)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8702314" y="1845831"/>
            <a:ext cx="13829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prstClr val="black"/>
                </a:solidFill>
              </a:rPr>
              <a:t>Transfer of calibrated raw data for further processing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050" dirty="0">
              <a:solidFill>
                <a:prstClr val="black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5780534" y="4949306"/>
            <a:ext cx="144474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prstClr val="black"/>
                </a:solidFill>
              </a:rPr>
              <a:t>Real-time / near real-time data extraction (e.g.: Real time Frequency band extraction)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prstClr val="black"/>
                </a:solidFill>
              </a:rPr>
              <a:t>Data reduction</a:t>
            </a:r>
          </a:p>
        </p:txBody>
      </p:sp>
      <p:cxnSp>
        <p:nvCxnSpPr>
          <p:cNvPr id="191" name="Straight Connector 190"/>
          <p:cNvCxnSpPr>
            <a:endCxn id="31" idx="1"/>
          </p:cNvCxnSpPr>
          <p:nvPr/>
        </p:nvCxnSpPr>
        <p:spPr>
          <a:xfrm>
            <a:off x="7285126" y="4405961"/>
            <a:ext cx="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>
            <a:stCxn id="33" idx="3"/>
            <a:endCxn id="31" idx="1"/>
          </p:cNvCxnSpPr>
          <p:nvPr/>
        </p:nvCxnSpPr>
        <p:spPr>
          <a:xfrm>
            <a:off x="7003810" y="4405961"/>
            <a:ext cx="2813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3" name="Group 202"/>
          <p:cNvGrpSpPr/>
          <p:nvPr/>
        </p:nvGrpSpPr>
        <p:grpSpPr>
          <a:xfrm>
            <a:off x="8830063" y="4002027"/>
            <a:ext cx="1309701" cy="813238"/>
            <a:chOff x="3969080" y="360037"/>
            <a:chExt cx="882311" cy="951884"/>
          </a:xfrm>
          <a:solidFill>
            <a:schemeClr val="accent5">
              <a:lumMod val="75000"/>
            </a:schemeClr>
          </a:solidFill>
        </p:grpSpPr>
        <p:sp>
          <p:nvSpPr>
            <p:cNvPr id="204" name="Rounded Rectangle 203"/>
            <p:cNvSpPr/>
            <p:nvPr/>
          </p:nvSpPr>
          <p:spPr>
            <a:xfrm>
              <a:off x="3969080" y="360037"/>
              <a:ext cx="882311" cy="951884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5" name="Rounded Rectangle 4"/>
            <p:cNvSpPr/>
            <p:nvPr/>
          </p:nvSpPr>
          <p:spPr>
            <a:xfrm>
              <a:off x="3969080" y="387487"/>
              <a:ext cx="882311" cy="8969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00" b="1" dirty="0">
                  <a:solidFill>
                    <a:prstClr val="white"/>
                  </a:solidFill>
                </a:rPr>
                <a:t>Extracted data storage and transfer</a:t>
              </a:r>
            </a:p>
          </p:txBody>
        </p:sp>
      </p:grpSp>
      <p:cxnSp>
        <p:nvCxnSpPr>
          <p:cNvPr id="224" name="Straight Connector 223"/>
          <p:cNvCxnSpPr/>
          <p:nvPr/>
        </p:nvCxnSpPr>
        <p:spPr>
          <a:xfrm flipV="1">
            <a:off x="10331785" y="3272342"/>
            <a:ext cx="0" cy="11363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8732311" y="4945254"/>
            <a:ext cx="144474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prstClr val="black"/>
                </a:solidFill>
              </a:rPr>
              <a:t>Storage and transfer of real-time / near real-time extracted data for further data processing</a:t>
            </a:r>
          </a:p>
        </p:txBody>
      </p:sp>
      <p:sp>
        <p:nvSpPr>
          <p:cNvPr id="242" name="TextBox 241"/>
          <p:cNvSpPr txBox="1"/>
          <p:nvPr/>
        </p:nvSpPr>
        <p:spPr>
          <a:xfrm>
            <a:off x="7235779" y="4949306"/>
            <a:ext cx="144474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000000"/>
                </a:solidFill>
              </a:rPr>
              <a:t>Visualise relevant information for real time / near real time decisions at well site support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9371680" y="1400017"/>
            <a:ext cx="44169" cy="5311334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573421" y="1369400"/>
            <a:ext cx="79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Field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0678937" y="1416433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Office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8479635" y="1277890"/>
            <a:ext cx="1828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C00000"/>
                </a:solidFill>
              </a:rPr>
              <a:t>DAS data exchange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9009772" y="1569368"/>
            <a:ext cx="819307" cy="422756"/>
          </a:xfrm>
          <a:prstGeom prst="rightArrow">
            <a:avLst/>
          </a:prstGeom>
          <a:solidFill>
            <a:srgbClr val="C0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46676" y="203931"/>
            <a:ext cx="7033303" cy="870125"/>
          </a:xfrm>
        </p:spPr>
        <p:txBody>
          <a:bodyPr>
            <a:noAutofit/>
          </a:bodyPr>
          <a:lstStyle/>
          <a:p>
            <a:r>
              <a:rPr lang="en-GB" sz="3600" dirty="0"/>
              <a:t>DAS </a:t>
            </a:r>
            <a:r>
              <a:rPr lang="en-GB" sz="3600" dirty="0" smtClean="0"/>
              <a:t>Detailed </a:t>
            </a:r>
            <a:r>
              <a:rPr lang="en-GB" sz="3600" dirty="0"/>
              <a:t>Data </a:t>
            </a:r>
            <a:r>
              <a:rPr lang="en-GB" sz="3600" dirty="0" smtClean="0"/>
              <a:t>Transfer (1 of 2)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43955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ounded Rectangle 166"/>
          <p:cNvSpPr/>
          <p:nvPr/>
        </p:nvSpPr>
        <p:spPr>
          <a:xfrm>
            <a:off x="116112" y="3191705"/>
            <a:ext cx="11860891" cy="2161406"/>
          </a:xfrm>
          <a:prstGeom prst="round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455601" y="4471154"/>
            <a:ext cx="1365888" cy="829167"/>
            <a:chOff x="5716454" y="421396"/>
            <a:chExt cx="816386" cy="829167"/>
          </a:xfrm>
          <a:solidFill>
            <a:schemeClr val="accent5">
              <a:lumMod val="75000"/>
            </a:schemeClr>
          </a:solidFill>
        </p:grpSpPr>
        <p:sp>
          <p:nvSpPr>
            <p:cNvPr id="29" name="Rounded Rectangle 28"/>
            <p:cNvSpPr/>
            <p:nvPr/>
          </p:nvSpPr>
          <p:spPr>
            <a:xfrm>
              <a:off x="5716454" y="421396"/>
              <a:ext cx="816386" cy="829167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ounded Rectangle 14"/>
            <p:cNvSpPr/>
            <p:nvPr/>
          </p:nvSpPr>
          <p:spPr>
            <a:xfrm>
              <a:off x="5740365" y="445307"/>
              <a:ext cx="768564" cy="78134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dirty="0">
                  <a:solidFill>
                    <a:prstClr val="white"/>
                  </a:solidFill>
                </a:rPr>
                <a:t>Data  processing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123999" y="4471153"/>
            <a:ext cx="1344153" cy="829167"/>
            <a:chOff x="6859396" y="421396"/>
            <a:chExt cx="816386" cy="829167"/>
          </a:xfrm>
          <a:solidFill>
            <a:schemeClr val="accent5">
              <a:lumMod val="75000"/>
            </a:schemeClr>
          </a:solidFill>
        </p:grpSpPr>
        <p:sp>
          <p:nvSpPr>
            <p:cNvPr id="27" name="Rounded Rectangle 26"/>
            <p:cNvSpPr/>
            <p:nvPr/>
          </p:nvSpPr>
          <p:spPr>
            <a:xfrm>
              <a:off x="6859396" y="421396"/>
              <a:ext cx="816386" cy="829167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16"/>
            <p:cNvSpPr/>
            <p:nvPr/>
          </p:nvSpPr>
          <p:spPr>
            <a:xfrm>
              <a:off x="6879058" y="445307"/>
              <a:ext cx="768564" cy="78134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dirty="0">
                  <a:solidFill>
                    <a:prstClr val="white"/>
                  </a:solidFill>
                </a:rPr>
                <a:t>Data integration and interpretation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491788" y="3334847"/>
            <a:ext cx="1088515" cy="829167"/>
            <a:chOff x="3430571" y="421396"/>
            <a:chExt cx="816386" cy="829167"/>
          </a:xfrm>
          <a:solidFill>
            <a:schemeClr val="accent5">
              <a:lumMod val="75000"/>
            </a:schemeClr>
          </a:solidFill>
        </p:grpSpPr>
        <p:sp>
          <p:nvSpPr>
            <p:cNvPr id="60" name="Rounded Rectangle 59"/>
            <p:cNvSpPr/>
            <p:nvPr/>
          </p:nvSpPr>
          <p:spPr>
            <a:xfrm>
              <a:off x="3430571" y="421396"/>
              <a:ext cx="816386" cy="829167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Rounded Rectangle 10"/>
            <p:cNvSpPr/>
            <p:nvPr/>
          </p:nvSpPr>
          <p:spPr>
            <a:xfrm>
              <a:off x="3454482" y="445307"/>
              <a:ext cx="768564" cy="78134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dirty="0">
                  <a:solidFill>
                    <a:prstClr val="white"/>
                  </a:solidFill>
                </a:rPr>
                <a:t>Data pre-processing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141716" y="3332191"/>
            <a:ext cx="1303429" cy="829167"/>
            <a:chOff x="3430571" y="421396"/>
            <a:chExt cx="816386" cy="829167"/>
          </a:xfrm>
          <a:solidFill>
            <a:schemeClr val="accent5">
              <a:lumMod val="75000"/>
            </a:schemeClr>
          </a:solidFill>
        </p:grpSpPr>
        <p:sp>
          <p:nvSpPr>
            <p:cNvPr id="74" name="Rounded Rectangle 73"/>
            <p:cNvSpPr/>
            <p:nvPr/>
          </p:nvSpPr>
          <p:spPr>
            <a:xfrm>
              <a:off x="3430571" y="421396"/>
              <a:ext cx="816386" cy="829167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Rounded Rectangle 10"/>
            <p:cNvSpPr/>
            <p:nvPr/>
          </p:nvSpPr>
          <p:spPr>
            <a:xfrm>
              <a:off x="3454482" y="445307"/>
              <a:ext cx="768564" cy="78134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dirty="0">
                  <a:solidFill>
                    <a:prstClr val="white"/>
                  </a:solidFill>
                </a:rPr>
                <a:t>Data analysis</a:t>
              </a: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6041943" y="2780433"/>
            <a:ext cx="1371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prstClr val="black"/>
                </a:solidFill>
              </a:rPr>
              <a:t>Repurpose and reuse</a:t>
            </a:r>
          </a:p>
        </p:txBody>
      </p:sp>
      <p:cxnSp>
        <p:nvCxnSpPr>
          <p:cNvPr id="81" name="Straight Connector 80"/>
          <p:cNvCxnSpPr>
            <a:stCxn id="60" idx="3"/>
            <a:endCxn id="74" idx="1"/>
          </p:cNvCxnSpPr>
          <p:nvPr/>
        </p:nvCxnSpPr>
        <p:spPr>
          <a:xfrm flipV="1">
            <a:off x="6580303" y="3746774"/>
            <a:ext cx="561413" cy="2656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9023283" y="2680358"/>
            <a:ext cx="0" cy="176688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204" idx="3"/>
            <a:endCxn id="29" idx="1"/>
          </p:cNvCxnSpPr>
          <p:nvPr/>
        </p:nvCxnSpPr>
        <p:spPr>
          <a:xfrm flipV="1">
            <a:off x="5044132" y="4885738"/>
            <a:ext cx="411469" cy="2685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29" idx="3"/>
            <a:endCxn id="27" idx="1"/>
          </p:cNvCxnSpPr>
          <p:nvPr/>
        </p:nvCxnSpPr>
        <p:spPr>
          <a:xfrm flipV="1">
            <a:off x="6821489" y="4885737"/>
            <a:ext cx="302480" cy="1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Bent Arrow 126"/>
          <p:cNvSpPr/>
          <p:nvPr/>
        </p:nvSpPr>
        <p:spPr>
          <a:xfrm>
            <a:off x="5882543" y="2970484"/>
            <a:ext cx="1356992" cy="366312"/>
          </a:xfrm>
          <a:prstGeom prst="bentArrow">
            <a:avLst>
              <a:gd name="adj1" fmla="val 0"/>
              <a:gd name="adj2" fmla="val 811"/>
              <a:gd name="adj3" fmla="val 0"/>
              <a:gd name="adj4" fmla="val 43750"/>
            </a:avLst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132" name="Bent Arrow 131"/>
          <p:cNvSpPr/>
          <p:nvPr/>
        </p:nvSpPr>
        <p:spPr>
          <a:xfrm flipH="1">
            <a:off x="6444356" y="2970484"/>
            <a:ext cx="1356992" cy="366312"/>
          </a:xfrm>
          <a:prstGeom prst="bentArrow">
            <a:avLst>
              <a:gd name="adj1" fmla="val 0"/>
              <a:gd name="adj2" fmla="val 811"/>
              <a:gd name="adj3" fmla="val 0"/>
              <a:gd name="adj4" fmla="val 43750"/>
            </a:avLst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150" name="Group 149"/>
          <p:cNvGrpSpPr/>
          <p:nvPr/>
        </p:nvGrpSpPr>
        <p:grpSpPr>
          <a:xfrm>
            <a:off x="3795478" y="3334378"/>
            <a:ext cx="1056633" cy="829167"/>
            <a:chOff x="3969080" y="360037"/>
            <a:chExt cx="882311" cy="951884"/>
          </a:xfrm>
          <a:solidFill>
            <a:schemeClr val="accent5">
              <a:lumMod val="75000"/>
            </a:schemeClr>
          </a:solidFill>
        </p:grpSpPr>
        <p:sp>
          <p:nvSpPr>
            <p:cNvPr id="151" name="Rounded Rectangle 150"/>
            <p:cNvSpPr/>
            <p:nvPr/>
          </p:nvSpPr>
          <p:spPr>
            <a:xfrm>
              <a:off x="3969080" y="360037"/>
              <a:ext cx="882311" cy="951884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2" name="Rounded Rectangle 4"/>
            <p:cNvSpPr/>
            <p:nvPr/>
          </p:nvSpPr>
          <p:spPr>
            <a:xfrm>
              <a:off x="3969080" y="387487"/>
              <a:ext cx="882311" cy="89698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00" b="1" dirty="0">
                  <a:solidFill>
                    <a:prstClr val="white"/>
                  </a:solidFill>
                </a:rPr>
                <a:t>Data transfer</a:t>
              </a:r>
            </a:p>
          </p:txBody>
        </p:sp>
      </p:grpSp>
      <p:cxnSp>
        <p:nvCxnSpPr>
          <p:cNvPr id="159" name="Straight Connector 158"/>
          <p:cNvCxnSpPr>
            <a:stCxn id="60" idx="1"/>
            <a:endCxn id="151" idx="3"/>
          </p:cNvCxnSpPr>
          <p:nvPr/>
        </p:nvCxnSpPr>
        <p:spPr>
          <a:xfrm flipH="1" flipV="1">
            <a:off x="4852111" y="3748962"/>
            <a:ext cx="639677" cy="469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stCxn id="74" idx="3"/>
            <a:endCxn id="165" idx="1"/>
          </p:cNvCxnSpPr>
          <p:nvPr/>
        </p:nvCxnSpPr>
        <p:spPr>
          <a:xfrm flipV="1">
            <a:off x="8445145" y="3746774"/>
            <a:ext cx="247392" cy="1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8692537" y="3332190"/>
            <a:ext cx="1088515" cy="829167"/>
            <a:chOff x="6859396" y="421396"/>
            <a:chExt cx="816386" cy="829167"/>
          </a:xfrm>
          <a:solidFill>
            <a:schemeClr val="accent5">
              <a:lumMod val="75000"/>
            </a:schemeClr>
          </a:solidFill>
        </p:grpSpPr>
        <p:sp>
          <p:nvSpPr>
            <p:cNvPr id="165" name="Rounded Rectangle 164"/>
            <p:cNvSpPr/>
            <p:nvPr/>
          </p:nvSpPr>
          <p:spPr>
            <a:xfrm>
              <a:off x="6859396" y="421396"/>
              <a:ext cx="816386" cy="829167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6" name="Rounded Rectangle 16"/>
            <p:cNvSpPr/>
            <p:nvPr/>
          </p:nvSpPr>
          <p:spPr>
            <a:xfrm>
              <a:off x="6883307" y="445307"/>
              <a:ext cx="768564" cy="78134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dirty="0">
                  <a:solidFill>
                    <a:prstClr val="white"/>
                  </a:solidFill>
                </a:rPr>
                <a:t>Archive relevant data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8788032" y="4471154"/>
            <a:ext cx="1088515" cy="829167"/>
            <a:chOff x="6859396" y="421396"/>
            <a:chExt cx="816386" cy="829167"/>
          </a:xfrm>
          <a:solidFill>
            <a:schemeClr val="accent5">
              <a:lumMod val="75000"/>
            </a:schemeClr>
          </a:solidFill>
        </p:grpSpPr>
        <p:sp>
          <p:nvSpPr>
            <p:cNvPr id="169" name="Rounded Rectangle 168"/>
            <p:cNvSpPr/>
            <p:nvPr/>
          </p:nvSpPr>
          <p:spPr>
            <a:xfrm>
              <a:off x="6859396" y="421396"/>
              <a:ext cx="816386" cy="829167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0" name="Rounded Rectangle 16"/>
            <p:cNvSpPr/>
            <p:nvPr/>
          </p:nvSpPr>
          <p:spPr>
            <a:xfrm>
              <a:off x="6878060" y="445307"/>
              <a:ext cx="768564" cy="78134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dirty="0">
                  <a:solidFill>
                    <a:prstClr val="white"/>
                  </a:solidFill>
                </a:rPr>
                <a:t>End of project</a:t>
              </a:r>
            </a:p>
          </p:txBody>
        </p:sp>
      </p:grpSp>
      <p:cxnSp>
        <p:nvCxnSpPr>
          <p:cNvPr id="173" name="Straight Connector 172"/>
          <p:cNvCxnSpPr>
            <a:stCxn id="27" idx="3"/>
            <a:endCxn id="169" idx="1"/>
          </p:cNvCxnSpPr>
          <p:nvPr/>
        </p:nvCxnSpPr>
        <p:spPr>
          <a:xfrm>
            <a:off x="8468120" y="4885737"/>
            <a:ext cx="319913" cy="1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>
            <a:off x="3565222" y="2256766"/>
            <a:ext cx="13829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prstClr val="black"/>
                </a:solidFill>
              </a:rPr>
              <a:t>Transfer of calibrated raw data for further processing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050" dirty="0">
              <a:solidFill>
                <a:prstClr val="black"/>
              </a:solidFill>
            </a:endParaRPr>
          </a:p>
        </p:txBody>
      </p:sp>
      <p:grpSp>
        <p:nvGrpSpPr>
          <p:cNvPr id="203" name="Group 202"/>
          <p:cNvGrpSpPr/>
          <p:nvPr/>
        </p:nvGrpSpPr>
        <p:grpSpPr>
          <a:xfrm>
            <a:off x="3734431" y="4481803"/>
            <a:ext cx="1309701" cy="813238"/>
            <a:chOff x="3969080" y="360037"/>
            <a:chExt cx="882311" cy="951884"/>
          </a:xfrm>
          <a:solidFill>
            <a:schemeClr val="accent5">
              <a:lumMod val="75000"/>
            </a:schemeClr>
          </a:solidFill>
        </p:grpSpPr>
        <p:sp>
          <p:nvSpPr>
            <p:cNvPr id="204" name="Rounded Rectangle 203"/>
            <p:cNvSpPr/>
            <p:nvPr/>
          </p:nvSpPr>
          <p:spPr>
            <a:xfrm>
              <a:off x="3969080" y="360037"/>
              <a:ext cx="882311" cy="951884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5" name="Rounded Rectangle 4"/>
            <p:cNvSpPr/>
            <p:nvPr/>
          </p:nvSpPr>
          <p:spPr>
            <a:xfrm>
              <a:off x="3969080" y="387487"/>
              <a:ext cx="882311" cy="89698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00" b="1" dirty="0">
                  <a:solidFill>
                    <a:prstClr val="white"/>
                  </a:solidFill>
                </a:rPr>
                <a:t>Extracted data storage and transfer</a:t>
              </a:r>
            </a:p>
          </p:txBody>
        </p:sp>
      </p:grpSp>
      <p:cxnSp>
        <p:nvCxnSpPr>
          <p:cNvPr id="224" name="Straight Connector 223"/>
          <p:cNvCxnSpPr/>
          <p:nvPr/>
        </p:nvCxnSpPr>
        <p:spPr>
          <a:xfrm flipV="1">
            <a:off x="5236153" y="3752118"/>
            <a:ext cx="0" cy="1136305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36679" y="5496948"/>
            <a:ext cx="144474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prstClr val="black"/>
                </a:solidFill>
              </a:rPr>
              <a:t>Storage and transfer of real-time / near real-time extracted data for further data processing</a:t>
            </a:r>
          </a:p>
        </p:txBody>
      </p:sp>
      <p:sp>
        <p:nvSpPr>
          <p:cNvPr id="231" name="TextBox 230"/>
          <p:cNvSpPr txBox="1"/>
          <p:nvPr/>
        </p:nvSpPr>
        <p:spPr>
          <a:xfrm>
            <a:off x="5370197" y="5537319"/>
            <a:ext cx="16283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prstClr val="black"/>
                </a:solidFill>
              </a:rPr>
              <a:t>Further acoustic data  processing</a:t>
            </a:r>
          </a:p>
        </p:txBody>
      </p:sp>
      <p:sp>
        <p:nvSpPr>
          <p:cNvPr id="234" name="TextBox 233"/>
          <p:cNvSpPr txBox="1"/>
          <p:nvPr/>
        </p:nvSpPr>
        <p:spPr>
          <a:xfrm>
            <a:off x="5662255" y="1806643"/>
            <a:ext cx="179756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prstClr val="black"/>
                </a:solidFill>
              </a:rPr>
              <a:t>Manage raw data sets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prstClr val="black"/>
                </a:solidFill>
              </a:rPr>
              <a:t>Process and analyse raw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prstClr val="black"/>
                </a:solidFill>
              </a:rPr>
              <a:t>Repurpose data if required and reprocess</a:t>
            </a:r>
          </a:p>
        </p:txBody>
      </p:sp>
      <p:grpSp>
        <p:nvGrpSpPr>
          <p:cNvPr id="236" name="Group 235"/>
          <p:cNvGrpSpPr/>
          <p:nvPr/>
        </p:nvGrpSpPr>
        <p:grpSpPr>
          <a:xfrm>
            <a:off x="10004289" y="3332191"/>
            <a:ext cx="1088515" cy="829167"/>
            <a:chOff x="6859396" y="421396"/>
            <a:chExt cx="816386" cy="829167"/>
          </a:xfrm>
          <a:solidFill>
            <a:schemeClr val="accent5">
              <a:lumMod val="75000"/>
            </a:schemeClr>
          </a:solidFill>
        </p:grpSpPr>
        <p:sp>
          <p:nvSpPr>
            <p:cNvPr id="237" name="Rounded Rectangle 236"/>
            <p:cNvSpPr/>
            <p:nvPr/>
          </p:nvSpPr>
          <p:spPr>
            <a:xfrm>
              <a:off x="6859396" y="421396"/>
              <a:ext cx="816386" cy="829167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8" name="Rounded Rectangle 16"/>
            <p:cNvSpPr/>
            <p:nvPr/>
          </p:nvSpPr>
          <p:spPr>
            <a:xfrm>
              <a:off x="6883307" y="445307"/>
              <a:ext cx="768564" cy="78134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dirty="0">
                  <a:solidFill>
                    <a:prstClr val="white"/>
                  </a:solidFill>
                </a:rPr>
                <a:t>Data destroy</a:t>
              </a:r>
            </a:p>
          </p:txBody>
        </p:sp>
      </p:grpSp>
      <p:cxnSp>
        <p:nvCxnSpPr>
          <p:cNvPr id="239" name="Straight Connector 238"/>
          <p:cNvCxnSpPr>
            <a:stCxn id="165" idx="3"/>
            <a:endCxn id="237" idx="1"/>
          </p:cNvCxnSpPr>
          <p:nvPr/>
        </p:nvCxnSpPr>
        <p:spPr>
          <a:xfrm>
            <a:off x="9781052" y="3746774"/>
            <a:ext cx="223237" cy="1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TextBox 242"/>
          <p:cNvSpPr txBox="1"/>
          <p:nvPr/>
        </p:nvSpPr>
        <p:spPr>
          <a:xfrm>
            <a:off x="8649478" y="1436437"/>
            <a:ext cx="127671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000000"/>
                </a:solidFill>
              </a:rPr>
              <a:t>Select data traces to be archived as per company retention policy or for future R&amp;D purposes 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9876547" y="2311026"/>
            <a:ext cx="16283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accent1">
                    <a:lumMod val="75000"/>
                  </a:schemeClr>
                </a:solidFill>
              </a:rPr>
              <a:t>Destroy data that reached end-of-retention-period or unwanted data</a:t>
            </a:r>
          </a:p>
        </p:txBody>
      </p:sp>
      <p:sp>
        <p:nvSpPr>
          <p:cNvPr id="245" name="TextBox 244"/>
          <p:cNvSpPr txBox="1"/>
          <p:nvPr/>
        </p:nvSpPr>
        <p:spPr>
          <a:xfrm>
            <a:off x="6906222" y="5537318"/>
            <a:ext cx="162836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000000"/>
                </a:solidFill>
              </a:rPr>
              <a:t>Integration of acoustic data with other data as required</a:t>
            </a:r>
          </a:p>
        </p:txBody>
      </p:sp>
      <p:sp>
        <p:nvSpPr>
          <p:cNvPr id="247" name="TextBox 246"/>
          <p:cNvSpPr txBox="1"/>
          <p:nvPr/>
        </p:nvSpPr>
        <p:spPr>
          <a:xfrm>
            <a:off x="8628075" y="5537318"/>
            <a:ext cx="16283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prstClr val="black"/>
                </a:solidFill>
              </a:rPr>
              <a:t>Data and knowledge sharing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276048" y="1009605"/>
            <a:ext cx="44169" cy="5311334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841321" y="1495370"/>
            <a:ext cx="79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Field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931737" y="1417221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Office</a:t>
            </a:r>
          </a:p>
        </p:txBody>
      </p:sp>
      <p:cxnSp>
        <p:nvCxnSpPr>
          <p:cNvPr id="8" name="Straight Connector 7"/>
          <p:cNvCxnSpPr>
            <a:stCxn id="74" idx="2"/>
            <a:endCxn id="27" idx="0"/>
          </p:cNvCxnSpPr>
          <p:nvPr/>
        </p:nvCxnSpPr>
        <p:spPr>
          <a:xfrm>
            <a:off x="7793431" y="4161358"/>
            <a:ext cx="2645" cy="309795"/>
          </a:xfrm>
          <a:prstGeom prst="line">
            <a:avLst/>
          </a:prstGeom>
          <a:ln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406088" y="1902158"/>
            <a:ext cx="1828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C00000"/>
                </a:solidFill>
              </a:rPr>
              <a:t>DAS data exchange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916820" y="1456130"/>
            <a:ext cx="819307" cy="422756"/>
          </a:xfrm>
          <a:prstGeom prst="rightArrow">
            <a:avLst/>
          </a:prstGeom>
          <a:solidFill>
            <a:srgbClr val="C0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8" name="Title 9"/>
          <p:cNvSpPr>
            <a:spLocks noGrp="1"/>
          </p:cNvSpPr>
          <p:nvPr>
            <p:ph type="title"/>
          </p:nvPr>
        </p:nvSpPr>
        <p:spPr>
          <a:xfrm>
            <a:off x="547965" y="374605"/>
            <a:ext cx="7417414" cy="635000"/>
          </a:xfrm>
        </p:spPr>
        <p:txBody>
          <a:bodyPr>
            <a:noAutofit/>
          </a:bodyPr>
          <a:lstStyle/>
          <a:p>
            <a:r>
              <a:rPr lang="en-GB" sz="3600" dirty="0"/>
              <a:t>DAS </a:t>
            </a:r>
            <a:r>
              <a:rPr lang="en-GB" sz="3600" dirty="0" smtClean="0"/>
              <a:t>Detailed </a:t>
            </a:r>
            <a:r>
              <a:rPr lang="en-GB" sz="3600" dirty="0"/>
              <a:t>Data </a:t>
            </a:r>
            <a:r>
              <a:rPr lang="en-GB" sz="3600" dirty="0" smtClean="0"/>
              <a:t>Transfer (2 of 2)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1309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53562" y="522968"/>
            <a:ext cx="8787593" cy="40400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83" y="913555"/>
            <a:ext cx="3922168" cy="23533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49526" y="3259874"/>
            <a:ext cx="2682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Sine wave exciting a channel displayed </a:t>
            </a:r>
            <a:br>
              <a:rPr lang="en-US" sz="1200" b="1" dirty="0" smtClean="0">
                <a:solidFill>
                  <a:srgbClr val="000000"/>
                </a:solidFill>
              </a:rPr>
            </a:br>
            <a:r>
              <a:rPr lang="en-US" sz="1200" b="1" dirty="0" smtClean="0">
                <a:solidFill>
                  <a:srgbClr val="000000"/>
                </a:solidFill>
              </a:rPr>
              <a:t>as a wiggle plot </a:t>
            </a: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577" y="907898"/>
            <a:ext cx="3532915" cy="23589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79579" y="3259874"/>
            <a:ext cx="353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Sine wave exciting a channel displayed using false </a:t>
            </a:r>
            <a:r>
              <a:rPr lang="en-US" sz="1200" b="1" dirty="0" err="1" smtClean="0">
                <a:solidFill>
                  <a:srgbClr val="000000"/>
                </a:solidFill>
              </a:rPr>
              <a:t>colour</a:t>
            </a:r>
            <a:r>
              <a:rPr lang="en-US" sz="1200" b="1" dirty="0" smtClean="0">
                <a:solidFill>
                  <a:srgbClr val="000000"/>
                </a:solidFill>
              </a:rPr>
              <a:t> for amplitude</a:t>
            </a:r>
            <a:endParaRPr lang="en-US" sz="1200" b="1" dirty="0">
              <a:solidFill>
                <a:srgbClr val="00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492168" y="784287"/>
            <a:ext cx="119953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799463" y="649139"/>
            <a:ext cx="1178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0000"/>
                </a:solidFill>
              </a:rPr>
              <a:t>Time</a:t>
            </a:r>
            <a:endParaRPr lang="en-US" sz="1200" b="1" i="1" dirty="0">
              <a:solidFill>
                <a:srgbClr val="00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58412" y="1655832"/>
            <a:ext cx="7715" cy="7374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16200000">
            <a:off x="-289121" y="1826688"/>
            <a:ext cx="1301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0000"/>
                </a:solidFill>
              </a:rPr>
              <a:t> Fiber Distance</a:t>
            </a:r>
            <a:endParaRPr lang="en-US" sz="1200" b="1" i="1" dirty="0">
              <a:solidFill>
                <a:srgbClr val="00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993580" y="1655832"/>
            <a:ext cx="7715" cy="7374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16200000">
            <a:off x="4146047" y="1826688"/>
            <a:ext cx="1301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 Fiber Distance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8895779" y="806689"/>
            <a:ext cx="7715" cy="7374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6200000">
            <a:off x="8048246" y="977545"/>
            <a:ext cx="1301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0000"/>
                </a:solidFill>
              </a:rPr>
              <a:t> Fiber Distance</a:t>
            </a:r>
            <a:endParaRPr lang="en-US" sz="1200" b="1" i="1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16200000">
            <a:off x="8017547" y="3654938"/>
            <a:ext cx="1301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0000"/>
                </a:solidFill>
              </a:rPr>
              <a:t> Fiber Distance</a:t>
            </a:r>
            <a:endParaRPr lang="en-US" sz="1200" b="1" i="1" dirty="0">
              <a:solidFill>
                <a:srgbClr val="000000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6208472" y="784287"/>
            <a:ext cx="119953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515767" y="649139"/>
            <a:ext cx="1178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0000"/>
                </a:solidFill>
              </a:rPr>
              <a:t>Time</a:t>
            </a:r>
            <a:endParaRPr lang="en-US" sz="1200" b="1" i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6057" y="136243"/>
            <a:ext cx="1572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DAS Raw data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76683" y="73744"/>
            <a:ext cx="648784" cy="449225"/>
          </a:xfrm>
          <a:prstGeom prst="ellipse">
            <a:avLst/>
          </a:prstGeom>
          <a:solidFill>
            <a:schemeClr val="bg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A</a:t>
            </a:r>
            <a:endParaRPr lang="en-US" sz="2800" b="1" dirty="0">
              <a:solidFill>
                <a:srgbClr val="000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718470" y="1503208"/>
            <a:ext cx="3473525" cy="5354793"/>
            <a:chOff x="6538853" y="1503207"/>
            <a:chExt cx="2605144" cy="5354793"/>
          </a:xfrm>
        </p:grpSpPr>
        <p:cxnSp>
          <p:nvCxnSpPr>
            <p:cNvPr id="42" name="Straight Arrow Connector 41"/>
            <p:cNvCxnSpPr/>
            <p:nvPr/>
          </p:nvCxnSpPr>
          <p:spPr>
            <a:xfrm>
              <a:off x="6654596" y="3484082"/>
              <a:ext cx="5786" cy="7374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6538853" y="1503207"/>
              <a:ext cx="2605144" cy="5354793"/>
              <a:chOff x="5996688" y="-1256410"/>
              <a:chExt cx="3739237" cy="6375228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6031390" y="-1256410"/>
                <a:ext cx="3704535" cy="637522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36566" y="-449225"/>
                <a:ext cx="2445818" cy="2212639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36566" y="2252487"/>
                <a:ext cx="2461689" cy="2221286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6306584" y="1729682"/>
                <a:ext cx="3259991" cy="549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0000"/>
                    </a:solidFill>
                  </a:rPr>
                  <a:t>Frequency band that includes the frequency of the sine wave</a:t>
                </a:r>
                <a:endParaRPr lang="en-US" sz="12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179572" y="4503533"/>
                <a:ext cx="3556353" cy="549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0000"/>
                    </a:solidFill>
                  </a:rPr>
                  <a:t>Frequency band that excludes the frequency of the sine wave</a:t>
                </a:r>
                <a:endParaRPr lang="en-US" sz="1200" b="1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>
                <a:off x="7959475" y="-573535"/>
                <a:ext cx="89965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7646006" y="-708685"/>
                <a:ext cx="884145" cy="329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i="1" dirty="0" smtClean="0">
                    <a:solidFill>
                      <a:srgbClr val="000000"/>
                    </a:solidFill>
                  </a:rPr>
                  <a:t>Time</a:t>
                </a:r>
                <a:endParaRPr lang="en-US" sz="1200" b="1" i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996688" y="-1211453"/>
                <a:ext cx="2843004" cy="4397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</a:rPr>
                  <a:t>DAS Frequency Band data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9081974" y="-876967"/>
                <a:ext cx="486588" cy="449225"/>
              </a:xfrm>
              <a:prstGeom prst="ellipse">
                <a:avLst/>
              </a:prstGeom>
              <a:solidFill>
                <a:schemeClr val="bg2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rgbClr val="000000"/>
                    </a:solidFill>
                  </a:rPr>
                  <a:t>B</a:t>
                </a:r>
                <a:endParaRPr lang="en-US" sz="2800" b="1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1487401" y="3790343"/>
            <a:ext cx="4942897" cy="3097161"/>
            <a:chOff x="1115550" y="4041058"/>
            <a:chExt cx="3707173" cy="3097161"/>
          </a:xfrm>
        </p:grpSpPr>
        <p:sp>
          <p:nvSpPr>
            <p:cNvPr id="62" name="Rectangle 61"/>
            <p:cNvSpPr/>
            <p:nvPr/>
          </p:nvSpPr>
          <p:spPr>
            <a:xfrm>
              <a:off x="1115550" y="4041058"/>
              <a:ext cx="3707173" cy="309716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230963" y="4090753"/>
              <a:ext cx="3075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DAS Spectrum data 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5912" y="4637970"/>
              <a:ext cx="2378810" cy="200017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626731" y="6672252"/>
              <a:ext cx="1794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</a:rPr>
                <a:t>Spectrogram of the single channel </a:t>
              </a:r>
              <a:br>
                <a:rPr lang="en-US" sz="1200" b="1" dirty="0" smtClean="0">
                  <a:solidFill>
                    <a:srgbClr val="000000"/>
                  </a:solidFill>
                </a:rPr>
              </a:br>
              <a:r>
                <a:rPr lang="en-US" sz="1200" b="1" dirty="0" smtClean="0">
                  <a:solidFill>
                    <a:srgbClr val="000000"/>
                  </a:solidFill>
                </a:rPr>
                <a:t>including the sine wave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>
              <a:off x="1469485" y="5522565"/>
              <a:ext cx="4982" cy="6015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 rot="16200000">
              <a:off x="1053860" y="5640613"/>
              <a:ext cx="59273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solidFill>
                    <a:srgbClr val="000000"/>
                  </a:solidFill>
                </a:rPr>
                <a:t>Time</a:t>
              </a:r>
              <a:endParaRPr lang="en-US" sz="1200" b="1" i="1" dirty="0">
                <a:solidFill>
                  <a:srgbClr val="000000"/>
                </a:solidFill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2029200" y="4604494"/>
              <a:ext cx="77468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2082313" y="4391302"/>
              <a:ext cx="7613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solidFill>
                    <a:srgbClr val="000000"/>
                  </a:solidFill>
                </a:rPr>
                <a:t>Frequency</a:t>
              </a:r>
              <a:endParaRPr lang="en-US" sz="1200" b="1" i="1" dirty="0">
                <a:solidFill>
                  <a:srgbClr val="000000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4059373" y="4112978"/>
              <a:ext cx="418996" cy="366465"/>
            </a:xfrm>
            <a:prstGeom prst="ellipse">
              <a:avLst/>
            </a:prstGeom>
            <a:solidFill>
              <a:schemeClr val="bg2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0000"/>
                  </a:solidFill>
                </a:rPr>
                <a:t>C</a:t>
              </a:r>
              <a:endParaRPr lang="en-US" sz="28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56" name="Title 9"/>
          <p:cNvSpPr txBox="1">
            <a:spLocks/>
          </p:cNvSpPr>
          <p:nvPr/>
        </p:nvSpPr>
        <p:spPr>
          <a:xfrm>
            <a:off x="6869472" y="0"/>
            <a:ext cx="5322529" cy="6397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baseline="0">
                <a:solidFill>
                  <a:srgbClr val="3F83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r"/>
            <a:r>
              <a:rPr lang="en-GB" dirty="0" smtClean="0">
                <a:solidFill>
                  <a:srgbClr val="000000"/>
                </a:solidFill>
              </a:rPr>
              <a:t>DAS Data Types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3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6 Energistics 16-9">
  <a:themeElements>
    <a:clrScheme name="Custom 1">
      <a:dk1>
        <a:srgbClr val="FFFFFF"/>
      </a:dk1>
      <a:lt1>
        <a:srgbClr val="A2A2A2"/>
      </a:lt1>
      <a:dk2>
        <a:srgbClr val="691D03"/>
      </a:dk2>
      <a:lt2>
        <a:srgbClr val="FFFFFF"/>
      </a:lt2>
      <a:accent1>
        <a:srgbClr val="691D03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A9345657-D4CE-5F44-AD7F-413978C79777}" vid="{13E9B7E1-4CDC-A441-ACA0-07E82B64F2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2016 Energistics 16-9</Template>
  <TotalTime>92</TotalTime>
  <Words>1781</Words>
  <Application>Microsoft Office PowerPoint</Application>
  <PresentationFormat>Custom</PresentationFormat>
  <Paragraphs>468</Paragraphs>
  <Slides>48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2016 Energistics 16-9</vt:lpstr>
      <vt:lpstr>PRODML  Distributed Acoustic Sensing (DAS)</vt:lpstr>
      <vt:lpstr>Overview</vt:lpstr>
      <vt:lpstr>DAS Fundamentals</vt:lpstr>
      <vt:lpstr>DAS High-Level Block Diagram</vt:lpstr>
      <vt:lpstr>DAS High-Level Data Transfer</vt:lpstr>
      <vt:lpstr>DAS Nomenclature</vt:lpstr>
      <vt:lpstr>DAS Detailed Data Transfer (1 of 2)</vt:lpstr>
      <vt:lpstr>DAS Detailed Data Transfer (2 of 2)</vt:lpstr>
      <vt:lpstr>PowerPoint Presentation</vt:lpstr>
      <vt:lpstr>Distributed Acoustic Sensing (DAS)</vt:lpstr>
      <vt:lpstr>“Still” of Back Scattering</vt:lpstr>
      <vt:lpstr>Distributed Acoustic Sensing (DAS)</vt:lpstr>
      <vt:lpstr>“Still” of Scattering Influenced by Sound</vt:lpstr>
      <vt:lpstr>DAS Data Model</vt:lpstr>
      <vt:lpstr>DAS Conceptual Model for Raw and Processed Arrays</vt:lpstr>
      <vt:lpstr>DAS Possible HDF5 Array Configurations (1/2)</vt:lpstr>
      <vt:lpstr>DAS Possible HDF5 Array Configurations (2/2)</vt:lpstr>
      <vt:lpstr>DAS Worked Example</vt:lpstr>
      <vt:lpstr>EPC: Energistics Packaging Conventions</vt:lpstr>
      <vt:lpstr>PowerPoint Presentation</vt:lpstr>
      <vt:lpstr>Data Package is: EPC Container for XMLs, plus External HDF5 files with arrays of numbers</vt:lpstr>
      <vt:lpstr>PowerPoint Presentation</vt:lpstr>
      <vt:lpstr>PowerPoint Presentation</vt:lpstr>
      <vt:lpstr>PowerPoint Presentation</vt:lpstr>
      <vt:lpstr>PowerPoint Presentation</vt:lpstr>
      <vt:lpstr>DAS Data Arrays</vt:lpstr>
      <vt:lpstr>DAS raw data array values: 101 loci (horizontal 0-100), 37 samples (vertical 0-36) in h5 file part1.h5</vt:lpstr>
      <vt:lpstr>DAS raw trace times array and attributes in h5 file part1.h5</vt:lpstr>
      <vt:lpstr>Processed Data</vt:lpstr>
      <vt:lpstr>DAS FBE attributes h5 file part1.h5</vt:lpstr>
      <vt:lpstr>DAS FBE attributes and array values and for frequency band FbeData[1] in h5 file part1.h5</vt:lpstr>
      <vt:lpstr>DAS Spectra data attributes</vt:lpstr>
      <vt:lpstr>DAS FFT spectra for the spectra data array in h5 sample file part1.h5</vt:lpstr>
      <vt:lpstr>Spectra data time array and attributes in H5 sample file part1.h5</vt:lpstr>
      <vt:lpstr>Optical Path</vt:lpstr>
      <vt:lpstr>Optical Path</vt:lpstr>
      <vt:lpstr>Optical Path Components</vt:lpstr>
      <vt:lpstr>Optical Path can span multiple facilities</vt:lpstr>
      <vt:lpstr>Fiber may be linear or “folded” along the facility (well, pipeline etc.) being measured</vt:lpstr>
      <vt:lpstr>Optical Path Connectivity Representation</vt:lpstr>
      <vt:lpstr>Fiber Facility Mapping links path distance to facility length, enabling facility “logs” to be made</vt:lpstr>
      <vt:lpstr>Fiber Defects recorded along Optical Path (Example data from OTDR test)</vt:lpstr>
      <vt:lpstr>Optical Path may record changes over time: use of Inventory and Network allows for this</vt:lpstr>
      <vt:lpstr>Simple Optical Path Example</vt:lpstr>
      <vt:lpstr>Simple Optical Path Example – 101 loci measurement</vt:lpstr>
      <vt:lpstr>Simple Optical Path Example – 101 Loci Measured -  Calibration</vt:lpstr>
      <vt:lpstr>Optical Path example network showing connectivity</vt:lpstr>
      <vt:lpstr>Instrument Box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Donna Marcotte</dc:creator>
  <cp:lastModifiedBy>Donna Marcotte</cp:lastModifiedBy>
  <cp:revision>13</cp:revision>
  <dcterms:created xsi:type="dcterms:W3CDTF">2016-12-02T02:24:04Z</dcterms:created>
  <dcterms:modified xsi:type="dcterms:W3CDTF">2016-12-08T18:59:15Z</dcterms:modified>
</cp:coreProperties>
</file>